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E24F"/>
    <a:srgbClr val="00A0AF"/>
    <a:srgbClr val="285F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014C1-4DC9-ACBE-8548-87016D6157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721096-7468-57F4-B746-243732C70C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02699C-8747-7E50-F004-9CE8922BC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64545-40DA-429F-8D60-A747807C9764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1C201C-52D0-E598-2BFF-E79C5DE94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74991F-93BD-67C0-D0C8-631AC1A47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87D9E-E23E-40CD-A323-CBD923447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804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A5C7BA-ABFA-AE79-1A92-8BC4D0F8A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39D902-AB53-516D-61E6-AE9DACECE6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11D493-3E8A-B5E8-8C65-F8E1EC74D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64545-40DA-429F-8D60-A747807C9764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5B8D77-50BF-35CA-4E8F-1EABD2C56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A3ABF6-E5CA-984B-FA40-3A42EC507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87D9E-E23E-40CD-A323-CBD923447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459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B8B4A5-E48B-3FAE-F582-7E2C949500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1F2198-B3D5-A4F0-A944-07A1E54DEA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B216EB-CEEB-18DC-9E1F-CFC1EC39C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64545-40DA-429F-8D60-A747807C9764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59A6EC-82B0-1DBB-E1B0-205EFB543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332395-2C9F-7164-8BD7-8E3E3FE09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87D9E-E23E-40CD-A323-CBD923447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808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236677-A462-A28D-EF7C-F679A3E3F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E0C858-6E0D-263B-0398-953F1514CB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E40FCC-2291-975A-3660-21E3F1A0CA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64545-40DA-429F-8D60-A747807C9764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3D8257-5CA7-106C-EF02-3C9275DE3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FB210F-3077-0929-5EE1-20018494F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87D9E-E23E-40CD-A323-CBD923447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23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32B19-A3DD-833F-1928-83923C7CC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6D7FC0-9E33-B906-A2BE-C9D5FBD6AE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D29685-9493-BF3B-7189-3FEA6EA95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64545-40DA-429F-8D60-A747807C9764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B05DC0-E476-3F7B-B8E0-4C4183D67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75245-B25A-3E33-BC2F-F4D36245D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87D9E-E23E-40CD-A323-CBD923447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270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9E8AAE-2A8E-1F7E-0D6F-36BE047EA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FE1225-F426-62DF-003E-B7B8869208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3193A3-AB60-3C1D-FF8E-6869FD00F7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2577DF-46A3-32F1-59CD-8B2E94E7D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64545-40DA-429F-8D60-A747807C9764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3B0826-D008-B737-395C-2E010B96A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BFA823-52E0-24A6-E59D-51E33976E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87D9E-E23E-40CD-A323-CBD923447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64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1B338-A39D-EA23-9994-F11BF470F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02D33D-7408-9AFA-45CB-83DD674D7E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BD067B-857D-FA59-1639-BCB96B3282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9ED12C-BD95-2CCD-7595-DF3E4581CE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0F7ACF-2E75-E8A5-EBDE-A6F6C73E1D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57E402-B5C6-B324-0FBF-EDFECC5D2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64545-40DA-429F-8D60-A747807C9764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B5C0D5-0C4E-5758-5A42-9230B2AFD0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0775C8-D763-3647-4659-BA6CCAB9F3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87D9E-E23E-40CD-A323-CBD923447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195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7B97C2-29A1-65CF-F8F0-3B32C57834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A1F8A7-8461-98B4-CABA-05A72B546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64545-40DA-429F-8D60-A747807C9764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C9FDFD3-53CD-B098-AF8E-2A81C24B8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5D4D62-7E66-98C2-9249-1FD161B09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87D9E-E23E-40CD-A323-CBD923447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6689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A532B20-23AC-3824-D285-3FBD0A70F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64545-40DA-429F-8D60-A747807C9764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FE6053-667D-E5AE-81B2-0BF4F0970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ABEE98-4503-E47E-B858-B48B48D7BA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87D9E-E23E-40CD-A323-CBD923447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843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D6C7E-631E-BE49-6458-6930DA9ED9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5301C7-091F-85D0-4AF0-B29360F50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1CABF2A-A0AE-9AF7-846E-21920BA483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F08663-E1DB-5AD0-3A9D-CECABC718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64545-40DA-429F-8D60-A747807C9764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83E8F4-AB7D-86F4-637D-8401C9FDE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F4DA95-5EB5-2F3E-D9A4-8B194F0CB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87D9E-E23E-40CD-A323-CBD923447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104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89C40-DAD0-22C3-ACCF-BD8F067F0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1B8CAC-15BA-72E6-A896-12F50051D5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CCE0B1-9EBC-0A65-CF40-72849F400A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92287F-BD61-C2CF-FA82-1F6FDD13F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564545-40DA-429F-8D60-A747807C9764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9276FA-C525-D8DC-10BF-F972676295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D556C4-D095-5AFE-FC83-BF1C072CA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87D9E-E23E-40CD-A323-CBD923447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753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4B6855B-396D-AF95-19BE-7F2B81D98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E2FF3F-9DF1-FE9E-DF11-3803448363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F10C5B-50EA-B00B-60B0-87F464E115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564545-40DA-429F-8D60-A747807C9764}" type="datetimeFigureOut">
              <a:rPr lang="en-US" smtClean="0"/>
              <a:t>3/20/2023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160A8D-F2CC-E346-90EE-47E36CCAB9B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085863-145C-0F4E-85DD-DB665D6282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87D9E-E23E-40CD-A323-CBD9234472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880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E2A173-1062-8715-49AC-138111147743}"/>
              </a:ext>
            </a:extLst>
          </p:cNvPr>
          <p:cNvSpPr txBox="1"/>
          <p:nvPr/>
        </p:nvSpPr>
        <p:spPr>
          <a:xfrm>
            <a:off x="637620" y="1559265"/>
            <a:ext cx="10916760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>
                <a:latin typeface="Manrope" pitchFamily="2" charset="0"/>
              </a:rPr>
              <a:t>Δεν συμπεριλαμβάνεται στο όριο των 10 σελίδων του </a:t>
            </a:r>
            <a:r>
              <a:rPr lang="en-US" dirty="0">
                <a:latin typeface="Manrope" pitchFamily="2" charset="0"/>
              </a:rPr>
              <a:t>Business Plan</a:t>
            </a:r>
            <a:endParaRPr lang="el-GR" dirty="0">
              <a:latin typeface="Manrope" pitchFamily="2" charset="0"/>
            </a:endParaRPr>
          </a:p>
          <a:p>
            <a:endParaRPr lang="en-US" dirty="0">
              <a:latin typeface="Manrope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Manrope" pitchFamily="2" charset="0"/>
              </a:rPr>
              <a:t>N</a:t>
            </a:r>
            <a:r>
              <a:rPr lang="el-GR" dirty="0">
                <a:latin typeface="Manrope" pitchFamily="2" charset="0"/>
              </a:rPr>
              <a:t>α περιλαμβάνει σίγουρα: </a:t>
            </a:r>
            <a:endParaRPr lang="en-US" dirty="0">
              <a:latin typeface="Manrope" pitchFamily="2" charset="0"/>
            </a:endParaRP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1600" dirty="0">
                <a:latin typeface="Manrope" pitchFamily="2" charset="0"/>
              </a:rPr>
              <a:t>Όνομα Εικονικής Επιχείρησης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1600" dirty="0">
                <a:latin typeface="Manrope" pitchFamily="2" charset="0"/>
              </a:rPr>
              <a:t>Λογότυπο Επιχείρησης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1600" dirty="0">
                <a:latin typeface="Manrope" pitchFamily="2" charset="0"/>
              </a:rPr>
              <a:t>Έτος Λειτουργίας Επιχείρησης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1600" dirty="0">
                <a:latin typeface="Manrope" pitchFamily="2" charset="0"/>
              </a:rPr>
              <a:t>Σχολείο/Σχολή</a:t>
            </a:r>
          </a:p>
          <a:p>
            <a:endParaRPr lang="en-US" dirty="0">
              <a:latin typeface="Manrope" pitchFamily="2" charset="0"/>
            </a:endParaRPr>
          </a:p>
          <a:p>
            <a:endParaRPr lang="en-US" dirty="0">
              <a:latin typeface="Manrope" pitchFamily="2" charset="0"/>
            </a:endParaRPr>
          </a:p>
          <a:p>
            <a:endParaRPr lang="el-GR" dirty="0">
              <a:latin typeface="Manrope" pitchFamily="2" charset="0"/>
            </a:endParaRPr>
          </a:p>
          <a:p>
            <a:endParaRPr lang="en-US" dirty="0">
              <a:latin typeface="Manrope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A36C60-348E-1EF7-B6C6-3D975B86F624}"/>
              </a:ext>
            </a:extLst>
          </p:cNvPr>
          <p:cNvSpPr txBox="1"/>
          <p:nvPr/>
        </p:nvSpPr>
        <p:spPr>
          <a:xfrm>
            <a:off x="2610035" y="177553"/>
            <a:ext cx="68269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000" dirty="0">
                <a:latin typeface="Manrope" pitchFamily="2" charset="0"/>
              </a:rPr>
              <a:t>Εξώφυλλο – 1</a:t>
            </a:r>
            <a:r>
              <a:rPr lang="el-GR" sz="3000" baseline="30000" dirty="0">
                <a:latin typeface="Manrope" pitchFamily="2" charset="0"/>
              </a:rPr>
              <a:t>η</a:t>
            </a:r>
            <a:r>
              <a:rPr lang="el-GR" sz="3000" dirty="0">
                <a:latin typeface="Manrope" pitchFamily="2" charset="0"/>
              </a:rPr>
              <a:t> σελίδα</a:t>
            </a:r>
            <a:r>
              <a:rPr lang="en-US" sz="3000" dirty="0">
                <a:latin typeface="Manrope" pitchFamily="2" charset="0"/>
              </a:rPr>
              <a:t> </a:t>
            </a:r>
          </a:p>
        </p:txBody>
      </p:sp>
      <p:sp>
        <p:nvSpPr>
          <p:cNvPr id="8" name="Rectangle: Diagonal Corners Rounded 7">
            <a:extLst>
              <a:ext uri="{FF2B5EF4-FFF2-40B4-BE49-F238E27FC236}">
                <a16:creationId xmlns:a16="http://schemas.microsoft.com/office/drawing/2014/main" id="{FF752B86-49E2-F914-F928-028BADBAEA6A}"/>
              </a:ext>
            </a:extLst>
          </p:cNvPr>
          <p:cNvSpPr/>
          <p:nvPr/>
        </p:nvSpPr>
        <p:spPr>
          <a:xfrm>
            <a:off x="3302005" y="3544424"/>
            <a:ext cx="8531442" cy="3242270"/>
          </a:xfrm>
          <a:prstGeom prst="round2DiagRect">
            <a:avLst/>
          </a:prstGeom>
          <a:solidFill>
            <a:srgbClr val="E3E24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357E1A2-230D-56BA-34C9-8DCAC13B5681}"/>
              </a:ext>
            </a:extLst>
          </p:cNvPr>
          <p:cNvSpPr txBox="1"/>
          <p:nvPr/>
        </p:nvSpPr>
        <p:spPr>
          <a:xfrm>
            <a:off x="3389152" y="3642065"/>
            <a:ext cx="844429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1600" i="1" dirty="0">
                <a:latin typeface="Manrope" pitchFamily="2" charset="0"/>
              </a:rPr>
              <a:t>Οι διαφάνειες που ακολουθούν είναι </a:t>
            </a:r>
            <a:r>
              <a:rPr lang="el-GR" sz="1600" b="1" i="1" u="sng" dirty="0">
                <a:latin typeface="Manrope" pitchFamily="2" charset="0"/>
              </a:rPr>
              <a:t>προτεινόμενο περιεχόμενο </a:t>
            </a:r>
            <a:r>
              <a:rPr lang="el-GR" sz="1600" i="1" dirty="0">
                <a:latin typeface="Manrope" pitchFamily="2" charset="0"/>
              </a:rPr>
              <a:t>του </a:t>
            </a:r>
            <a:r>
              <a:rPr lang="en-US" sz="1600" i="1" dirty="0">
                <a:latin typeface="Manrope" pitchFamily="2" charset="0"/>
              </a:rPr>
              <a:t>Business Plan</a:t>
            </a:r>
            <a:r>
              <a:rPr lang="el-GR" sz="1600" i="1" dirty="0">
                <a:latin typeface="Manrope" pitchFamily="2" charset="0"/>
              </a:rPr>
              <a:t>,</a:t>
            </a:r>
            <a:r>
              <a:rPr lang="en-US" sz="1600" i="1" dirty="0">
                <a:latin typeface="Manrope" pitchFamily="2" charset="0"/>
              </a:rPr>
              <a:t> </a:t>
            </a:r>
            <a:r>
              <a:rPr lang="el-GR" sz="1600" i="1" dirty="0">
                <a:latin typeface="Manrope" pitchFamily="2" charset="0"/>
              </a:rPr>
              <a:t>που θα χρειαστεί να καταθέσετε για τη συμμετοχή της επιχείρησής σας στο Διαγωνιστικό κομμάτι του προγράμματος «Εικονική Επιχείρηση».</a:t>
            </a:r>
          </a:p>
          <a:p>
            <a:endParaRPr lang="el-GR" sz="1600" i="1" dirty="0">
              <a:latin typeface="Manrope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1600" i="1" dirty="0">
                <a:latin typeface="Manrope" pitchFamily="2" charset="0"/>
              </a:rPr>
              <a:t>Η σειρά με την οποία προτείνεται το περιεχόμενο </a:t>
            </a:r>
            <a:r>
              <a:rPr lang="el-GR" sz="1600" b="1" i="1" u="sng" dirty="0">
                <a:latin typeface="Manrope" pitchFamily="2" charset="0"/>
              </a:rPr>
              <a:t>δεν είναι ενδεικτική</a:t>
            </a:r>
            <a:r>
              <a:rPr lang="el-GR" sz="1600" i="1" dirty="0">
                <a:latin typeface="Manrope" pitchFamily="2" charset="0"/>
              </a:rPr>
              <a:t>.</a:t>
            </a:r>
          </a:p>
          <a:p>
            <a:endParaRPr lang="el-GR" sz="1600" i="1" dirty="0">
              <a:latin typeface="Manrope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1600" i="1" dirty="0">
                <a:latin typeface="Manrope" pitchFamily="2" charset="0"/>
              </a:rPr>
              <a:t>Υπάρχει </a:t>
            </a:r>
            <a:r>
              <a:rPr lang="el-GR" sz="1600" b="1" i="1" u="sng" dirty="0">
                <a:latin typeface="Manrope" pitchFamily="2" charset="0"/>
              </a:rPr>
              <a:t>όριο 10 σελίδων</a:t>
            </a:r>
            <a:r>
              <a:rPr lang="el-GR" sz="1600" b="1" i="1" dirty="0">
                <a:latin typeface="Manrope" pitchFamily="2" charset="0"/>
              </a:rPr>
              <a:t> </a:t>
            </a:r>
            <a:r>
              <a:rPr lang="el-GR" sz="1600" i="1" dirty="0">
                <a:latin typeface="Manrope" pitchFamily="2" charset="0"/>
              </a:rPr>
              <a:t>και δεν επιτρέπονται τα παραρτήματα. </a:t>
            </a:r>
            <a:endParaRPr lang="en-US" sz="1600" i="1" dirty="0">
              <a:latin typeface="Manrope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i="1" dirty="0">
              <a:latin typeface="Manrope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1600" i="1" dirty="0">
                <a:latin typeface="Manrope" pitchFamily="2" charset="0"/>
              </a:rPr>
              <a:t>Θα υποβληθεί </a:t>
            </a:r>
            <a:r>
              <a:rPr lang="el-GR" sz="1600" b="1" i="1" dirty="0">
                <a:latin typeface="Manrope" pitchFamily="2" charset="0"/>
              </a:rPr>
              <a:t>ως αρχείο </a:t>
            </a:r>
            <a:r>
              <a:rPr lang="en-US" sz="1600" b="1" i="1" dirty="0">
                <a:latin typeface="Manrope" pitchFamily="2" charset="0"/>
              </a:rPr>
              <a:t>PDF </a:t>
            </a:r>
            <a:r>
              <a:rPr lang="el-GR" sz="1600" i="1" dirty="0">
                <a:latin typeface="Manrope" pitchFamily="2" charset="0"/>
              </a:rPr>
              <a:t>στο </a:t>
            </a:r>
            <a:r>
              <a:rPr lang="en-US" sz="1600" i="1" dirty="0">
                <a:latin typeface="Manrope" pitchFamily="2" charset="0"/>
              </a:rPr>
              <a:t>Learning Hub: </a:t>
            </a:r>
            <a:r>
              <a:rPr lang="el-GR" sz="1600" b="1" i="1" dirty="0">
                <a:latin typeface="Manrope" pitchFamily="2" charset="0"/>
              </a:rPr>
              <a:t>Ενότητα </a:t>
            </a:r>
            <a:r>
              <a:rPr lang="en-US" sz="1600" b="1" i="1" dirty="0">
                <a:latin typeface="Manrope" pitchFamily="2" charset="0"/>
              </a:rPr>
              <a:t>General -&gt; </a:t>
            </a:r>
            <a:r>
              <a:rPr lang="el-GR" sz="1600" b="1" i="1" dirty="0">
                <a:latin typeface="Manrope" pitchFamily="2" charset="0"/>
              </a:rPr>
              <a:t>Υποβολή </a:t>
            </a:r>
            <a:r>
              <a:rPr lang="en-US" sz="1600" b="1" i="1" dirty="0">
                <a:latin typeface="Manrope" pitchFamily="2" charset="0"/>
              </a:rPr>
              <a:t>Business Plan.</a:t>
            </a:r>
          </a:p>
        </p:txBody>
      </p:sp>
      <p:sp>
        <p:nvSpPr>
          <p:cNvPr id="9" name="Arrow: Bent-Up 8">
            <a:extLst>
              <a:ext uri="{FF2B5EF4-FFF2-40B4-BE49-F238E27FC236}">
                <a16:creationId xmlns:a16="http://schemas.microsoft.com/office/drawing/2014/main" id="{4C4215AB-E0AB-34D8-D879-C4BCA4539126}"/>
              </a:ext>
            </a:extLst>
          </p:cNvPr>
          <p:cNvSpPr/>
          <p:nvPr/>
        </p:nvSpPr>
        <p:spPr>
          <a:xfrm flipH="1" flipV="1">
            <a:off x="2405849" y="346223"/>
            <a:ext cx="1447060" cy="1091959"/>
          </a:xfrm>
          <a:custGeom>
            <a:avLst/>
            <a:gdLst>
              <a:gd name="connsiteX0" fmla="*/ 0 w 1447060"/>
              <a:gd name="connsiteY0" fmla="*/ 934378 h 1091959"/>
              <a:gd name="connsiteX1" fmla="*/ 514782 w 1447060"/>
              <a:gd name="connsiteY1" fmla="*/ 934378 h 1091959"/>
              <a:gd name="connsiteX2" fmla="*/ 1095280 w 1447060"/>
              <a:gd name="connsiteY2" fmla="*/ 934378 h 1091959"/>
              <a:gd name="connsiteX3" fmla="*/ 1095280 w 1447060"/>
              <a:gd name="connsiteY3" fmla="*/ 610298 h 1091959"/>
              <a:gd name="connsiteX4" fmla="*/ 1095280 w 1447060"/>
              <a:gd name="connsiteY4" fmla="*/ 272990 h 1091959"/>
              <a:gd name="connsiteX5" fmla="*/ 901081 w 1447060"/>
              <a:gd name="connsiteY5" fmla="*/ 272990 h 1091959"/>
              <a:gd name="connsiteX6" fmla="*/ 1174070 w 1447060"/>
              <a:gd name="connsiteY6" fmla="*/ 0 h 1091959"/>
              <a:gd name="connsiteX7" fmla="*/ 1447060 w 1447060"/>
              <a:gd name="connsiteY7" fmla="*/ 272990 h 1091959"/>
              <a:gd name="connsiteX8" fmla="*/ 1252861 w 1447060"/>
              <a:gd name="connsiteY8" fmla="*/ 272990 h 1091959"/>
              <a:gd name="connsiteX9" fmla="*/ 1252861 w 1447060"/>
              <a:gd name="connsiteY9" fmla="*/ 657905 h 1091959"/>
              <a:gd name="connsiteX10" fmla="*/ 1252861 w 1447060"/>
              <a:gd name="connsiteY10" fmla="*/ 1091959 h 1091959"/>
              <a:gd name="connsiteX11" fmla="*/ 810183 w 1447060"/>
              <a:gd name="connsiteY11" fmla="*/ 1091959 h 1091959"/>
              <a:gd name="connsiteX12" fmla="*/ 417620 w 1447060"/>
              <a:gd name="connsiteY12" fmla="*/ 1091959 h 1091959"/>
              <a:gd name="connsiteX13" fmla="*/ 0 w 1447060"/>
              <a:gd name="connsiteY13" fmla="*/ 1091959 h 1091959"/>
              <a:gd name="connsiteX14" fmla="*/ 0 w 1447060"/>
              <a:gd name="connsiteY14" fmla="*/ 934378 h 109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447060" h="1091959" fill="none" extrusionOk="0">
                <a:moveTo>
                  <a:pt x="0" y="934378"/>
                </a:moveTo>
                <a:cubicBezTo>
                  <a:pt x="171148" y="881138"/>
                  <a:pt x="347644" y="984388"/>
                  <a:pt x="514782" y="934378"/>
                </a:cubicBezTo>
                <a:cubicBezTo>
                  <a:pt x="681920" y="884368"/>
                  <a:pt x="944594" y="1003327"/>
                  <a:pt x="1095280" y="934378"/>
                </a:cubicBezTo>
                <a:cubicBezTo>
                  <a:pt x="1074130" y="801398"/>
                  <a:pt x="1128125" y="714658"/>
                  <a:pt x="1095280" y="610298"/>
                </a:cubicBezTo>
                <a:cubicBezTo>
                  <a:pt x="1062435" y="505938"/>
                  <a:pt x="1096795" y="398619"/>
                  <a:pt x="1095280" y="272990"/>
                </a:cubicBezTo>
                <a:cubicBezTo>
                  <a:pt x="1010584" y="284984"/>
                  <a:pt x="956298" y="270181"/>
                  <a:pt x="901081" y="272990"/>
                </a:cubicBezTo>
                <a:cubicBezTo>
                  <a:pt x="994171" y="174701"/>
                  <a:pt x="1113621" y="123577"/>
                  <a:pt x="1174070" y="0"/>
                </a:cubicBezTo>
                <a:cubicBezTo>
                  <a:pt x="1319055" y="89324"/>
                  <a:pt x="1293516" y="163513"/>
                  <a:pt x="1447060" y="272990"/>
                </a:cubicBezTo>
                <a:cubicBezTo>
                  <a:pt x="1378607" y="287721"/>
                  <a:pt x="1300940" y="258076"/>
                  <a:pt x="1252861" y="272990"/>
                </a:cubicBezTo>
                <a:cubicBezTo>
                  <a:pt x="1279692" y="444302"/>
                  <a:pt x="1212032" y="525738"/>
                  <a:pt x="1252861" y="657905"/>
                </a:cubicBezTo>
                <a:cubicBezTo>
                  <a:pt x="1293690" y="790073"/>
                  <a:pt x="1238045" y="978618"/>
                  <a:pt x="1252861" y="1091959"/>
                </a:cubicBezTo>
                <a:cubicBezTo>
                  <a:pt x="1132993" y="1092399"/>
                  <a:pt x="911616" y="1074921"/>
                  <a:pt x="810183" y="1091959"/>
                </a:cubicBezTo>
                <a:cubicBezTo>
                  <a:pt x="708750" y="1108997"/>
                  <a:pt x="554242" y="1066108"/>
                  <a:pt x="417620" y="1091959"/>
                </a:cubicBezTo>
                <a:cubicBezTo>
                  <a:pt x="280998" y="1117810"/>
                  <a:pt x="190436" y="1067417"/>
                  <a:pt x="0" y="1091959"/>
                </a:cubicBezTo>
                <a:cubicBezTo>
                  <a:pt x="-9660" y="1033366"/>
                  <a:pt x="16255" y="1009473"/>
                  <a:pt x="0" y="934378"/>
                </a:cubicBezTo>
                <a:close/>
              </a:path>
              <a:path w="1447060" h="1091959" stroke="0" extrusionOk="0">
                <a:moveTo>
                  <a:pt x="0" y="934378"/>
                </a:moveTo>
                <a:cubicBezTo>
                  <a:pt x="114934" y="880777"/>
                  <a:pt x="313310" y="972986"/>
                  <a:pt x="558593" y="934378"/>
                </a:cubicBezTo>
                <a:cubicBezTo>
                  <a:pt x="803876" y="895770"/>
                  <a:pt x="963832" y="976540"/>
                  <a:pt x="1095280" y="934378"/>
                </a:cubicBezTo>
                <a:cubicBezTo>
                  <a:pt x="1074451" y="784503"/>
                  <a:pt x="1128353" y="766038"/>
                  <a:pt x="1095280" y="610298"/>
                </a:cubicBezTo>
                <a:cubicBezTo>
                  <a:pt x="1062207" y="454558"/>
                  <a:pt x="1100218" y="363457"/>
                  <a:pt x="1095280" y="272990"/>
                </a:cubicBezTo>
                <a:cubicBezTo>
                  <a:pt x="1051868" y="280362"/>
                  <a:pt x="991096" y="270409"/>
                  <a:pt x="901081" y="272990"/>
                </a:cubicBezTo>
                <a:cubicBezTo>
                  <a:pt x="1003147" y="146347"/>
                  <a:pt x="1070331" y="110716"/>
                  <a:pt x="1174070" y="0"/>
                </a:cubicBezTo>
                <a:cubicBezTo>
                  <a:pt x="1263230" y="77128"/>
                  <a:pt x="1347648" y="208919"/>
                  <a:pt x="1447060" y="272990"/>
                </a:cubicBezTo>
                <a:cubicBezTo>
                  <a:pt x="1400649" y="288651"/>
                  <a:pt x="1325147" y="256862"/>
                  <a:pt x="1252861" y="272990"/>
                </a:cubicBezTo>
                <a:cubicBezTo>
                  <a:pt x="1258301" y="414357"/>
                  <a:pt x="1241704" y="559881"/>
                  <a:pt x="1252861" y="674285"/>
                </a:cubicBezTo>
                <a:cubicBezTo>
                  <a:pt x="1264018" y="788690"/>
                  <a:pt x="1208724" y="913072"/>
                  <a:pt x="1252861" y="1091959"/>
                </a:cubicBezTo>
                <a:cubicBezTo>
                  <a:pt x="1105702" y="1114237"/>
                  <a:pt x="963724" y="1069360"/>
                  <a:pt x="847769" y="1091959"/>
                </a:cubicBezTo>
                <a:cubicBezTo>
                  <a:pt x="731814" y="1114558"/>
                  <a:pt x="632742" y="1085955"/>
                  <a:pt x="430149" y="1091959"/>
                </a:cubicBezTo>
                <a:cubicBezTo>
                  <a:pt x="227556" y="1097963"/>
                  <a:pt x="91791" y="1086177"/>
                  <a:pt x="0" y="1091959"/>
                </a:cubicBezTo>
                <a:cubicBezTo>
                  <a:pt x="-359" y="1025579"/>
                  <a:pt x="14673" y="1005803"/>
                  <a:pt x="0" y="934378"/>
                </a:cubicBezTo>
                <a:close/>
              </a:path>
            </a:pathLst>
          </a:custGeom>
          <a:solidFill>
            <a:srgbClr val="00A0AF"/>
          </a:solidFill>
          <a:ln>
            <a:solidFill>
              <a:srgbClr val="E3E24F"/>
            </a:solidFill>
            <a:extLst>
              <a:ext uri="{C807C97D-BFC1-408E-A445-0C87EB9F89A2}">
                <ask:lineSketchStyleProps xmlns:ask="http://schemas.microsoft.com/office/drawing/2018/sketchyshapes" sd="2429637763">
                  <a:prstGeom prst="bentUpArrow">
                    <a:avLst>
                      <a:gd name="adj1" fmla="val 14431"/>
                      <a:gd name="adj2" fmla="val 25000"/>
                      <a:gd name="adj3" fmla="val 25000"/>
                    </a:avLst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Icon&#10;&#10;Description automatically generated">
            <a:extLst>
              <a:ext uri="{FF2B5EF4-FFF2-40B4-BE49-F238E27FC236}">
                <a16:creationId xmlns:a16="http://schemas.microsoft.com/office/drawing/2014/main" id="{41C25960-3C50-FA2D-19DA-0E811E4C20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7420" y="2273418"/>
            <a:ext cx="1716027" cy="1714503"/>
          </a:xfrm>
          <a:prstGeom prst="rect">
            <a:avLst/>
          </a:prstGeom>
        </p:spPr>
      </p:pic>
      <p:pic>
        <p:nvPicPr>
          <p:cNvPr id="10" name="Picture 9" descr="Icon&#10;&#10;Description automatically generated">
            <a:extLst>
              <a:ext uri="{FF2B5EF4-FFF2-40B4-BE49-F238E27FC236}">
                <a16:creationId xmlns:a16="http://schemas.microsoft.com/office/drawing/2014/main" id="{D781603D-B049-CD90-FA6F-EDFDCA71FF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021" y="4258725"/>
            <a:ext cx="1716027" cy="1716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97836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E2A173-1062-8715-49AC-138111147743}"/>
              </a:ext>
            </a:extLst>
          </p:cNvPr>
          <p:cNvSpPr txBox="1"/>
          <p:nvPr/>
        </p:nvSpPr>
        <p:spPr>
          <a:xfrm>
            <a:off x="637620" y="1674674"/>
            <a:ext cx="10916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1800" b="0" i="0" u="none" strike="noStrike" dirty="0">
                <a:solidFill>
                  <a:srgbClr val="000000"/>
                </a:solidFill>
                <a:effectLst/>
                <a:latin typeface="Manrope" pitchFamily="2" charset="0"/>
              </a:rPr>
              <a:t>Επενδυτικές προοπτικές</a:t>
            </a:r>
            <a:endParaRPr lang="en-US" dirty="0">
              <a:latin typeface="Manrope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A36C60-348E-1EF7-B6C6-3D975B86F624}"/>
              </a:ext>
            </a:extLst>
          </p:cNvPr>
          <p:cNvSpPr txBox="1"/>
          <p:nvPr/>
        </p:nvSpPr>
        <p:spPr>
          <a:xfrm>
            <a:off x="2610035" y="177553"/>
            <a:ext cx="68269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000" dirty="0">
                <a:latin typeface="Manrope" pitchFamily="2" charset="0"/>
              </a:rPr>
              <a:t>Μελλοντικές Προοπτικές</a:t>
            </a:r>
            <a:endParaRPr lang="en-US" sz="3000" dirty="0">
              <a:latin typeface="Manrope" pitchFamily="2" charset="0"/>
            </a:endParaRPr>
          </a:p>
        </p:txBody>
      </p:sp>
      <p:sp>
        <p:nvSpPr>
          <p:cNvPr id="3" name="Arrow: Bent-Up 2">
            <a:extLst>
              <a:ext uri="{FF2B5EF4-FFF2-40B4-BE49-F238E27FC236}">
                <a16:creationId xmlns:a16="http://schemas.microsoft.com/office/drawing/2014/main" id="{31A7C7A6-6817-E842-0191-1430FCDF0C02}"/>
              </a:ext>
            </a:extLst>
          </p:cNvPr>
          <p:cNvSpPr/>
          <p:nvPr/>
        </p:nvSpPr>
        <p:spPr>
          <a:xfrm flipH="1" flipV="1">
            <a:off x="2405849" y="346222"/>
            <a:ext cx="1287262" cy="1091959"/>
          </a:xfrm>
          <a:custGeom>
            <a:avLst/>
            <a:gdLst>
              <a:gd name="connsiteX0" fmla="*/ 0 w 1287262"/>
              <a:gd name="connsiteY0" fmla="*/ 934378 h 1091959"/>
              <a:gd name="connsiteX1" fmla="*/ 439677 w 1287262"/>
              <a:gd name="connsiteY1" fmla="*/ 934378 h 1091959"/>
              <a:gd name="connsiteX2" fmla="*/ 935482 w 1287262"/>
              <a:gd name="connsiteY2" fmla="*/ 934378 h 1091959"/>
              <a:gd name="connsiteX3" fmla="*/ 935482 w 1287262"/>
              <a:gd name="connsiteY3" fmla="*/ 610298 h 1091959"/>
              <a:gd name="connsiteX4" fmla="*/ 935482 w 1287262"/>
              <a:gd name="connsiteY4" fmla="*/ 272990 h 1091959"/>
              <a:gd name="connsiteX5" fmla="*/ 741283 w 1287262"/>
              <a:gd name="connsiteY5" fmla="*/ 272990 h 1091959"/>
              <a:gd name="connsiteX6" fmla="*/ 1014272 w 1287262"/>
              <a:gd name="connsiteY6" fmla="*/ 0 h 1091959"/>
              <a:gd name="connsiteX7" fmla="*/ 1287262 w 1287262"/>
              <a:gd name="connsiteY7" fmla="*/ 272990 h 1091959"/>
              <a:gd name="connsiteX8" fmla="*/ 1093063 w 1287262"/>
              <a:gd name="connsiteY8" fmla="*/ 272990 h 1091959"/>
              <a:gd name="connsiteX9" fmla="*/ 1093063 w 1287262"/>
              <a:gd name="connsiteY9" fmla="*/ 682475 h 1091959"/>
              <a:gd name="connsiteX10" fmla="*/ 1093063 w 1287262"/>
              <a:gd name="connsiteY10" fmla="*/ 1091959 h 1091959"/>
              <a:gd name="connsiteX11" fmla="*/ 568393 w 1287262"/>
              <a:gd name="connsiteY11" fmla="*/ 1091959 h 1091959"/>
              <a:gd name="connsiteX12" fmla="*/ 0 w 1287262"/>
              <a:gd name="connsiteY12" fmla="*/ 1091959 h 1091959"/>
              <a:gd name="connsiteX13" fmla="*/ 0 w 1287262"/>
              <a:gd name="connsiteY13" fmla="*/ 934378 h 109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87262" h="1091959" fill="none" extrusionOk="0">
                <a:moveTo>
                  <a:pt x="0" y="934378"/>
                </a:moveTo>
                <a:cubicBezTo>
                  <a:pt x="119488" y="928363"/>
                  <a:pt x="312822" y="935679"/>
                  <a:pt x="439677" y="934378"/>
                </a:cubicBezTo>
                <a:cubicBezTo>
                  <a:pt x="566532" y="933077"/>
                  <a:pt x="812005" y="965739"/>
                  <a:pt x="935482" y="934378"/>
                </a:cubicBezTo>
                <a:cubicBezTo>
                  <a:pt x="898297" y="805157"/>
                  <a:pt x="967521" y="718765"/>
                  <a:pt x="935482" y="610298"/>
                </a:cubicBezTo>
                <a:cubicBezTo>
                  <a:pt x="903443" y="501831"/>
                  <a:pt x="956104" y="422991"/>
                  <a:pt x="935482" y="272990"/>
                </a:cubicBezTo>
                <a:cubicBezTo>
                  <a:pt x="894138" y="291499"/>
                  <a:pt x="829253" y="258549"/>
                  <a:pt x="741283" y="272990"/>
                </a:cubicBezTo>
                <a:cubicBezTo>
                  <a:pt x="850761" y="151467"/>
                  <a:pt x="923023" y="127830"/>
                  <a:pt x="1014272" y="0"/>
                </a:cubicBezTo>
                <a:cubicBezTo>
                  <a:pt x="1112811" y="90339"/>
                  <a:pt x="1220590" y="228382"/>
                  <a:pt x="1287262" y="272990"/>
                </a:cubicBezTo>
                <a:cubicBezTo>
                  <a:pt x="1227389" y="279078"/>
                  <a:pt x="1137384" y="260470"/>
                  <a:pt x="1093063" y="272990"/>
                </a:cubicBezTo>
                <a:cubicBezTo>
                  <a:pt x="1108198" y="397834"/>
                  <a:pt x="1091089" y="569311"/>
                  <a:pt x="1093063" y="682475"/>
                </a:cubicBezTo>
                <a:cubicBezTo>
                  <a:pt x="1095037" y="795640"/>
                  <a:pt x="1075442" y="904028"/>
                  <a:pt x="1093063" y="1091959"/>
                </a:cubicBezTo>
                <a:cubicBezTo>
                  <a:pt x="922323" y="1152915"/>
                  <a:pt x="729665" y="1089298"/>
                  <a:pt x="568393" y="1091959"/>
                </a:cubicBezTo>
                <a:cubicBezTo>
                  <a:pt x="407121" y="1094620"/>
                  <a:pt x="260313" y="1049239"/>
                  <a:pt x="0" y="1091959"/>
                </a:cubicBezTo>
                <a:cubicBezTo>
                  <a:pt x="-11689" y="1022750"/>
                  <a:pt x="11616" y="1001171"/>
                  <a:pt x="0" y="934378"/>
                </a:cubicBezTo>
                <a:close/>
              </a:path>
              <a:path w="1287262" h="1091959" stroke="0" extrusionOk="0">
                <a:moveTo>
                  <a:pt x="0" y="934378"/>
                </a:moveTo>
                <a:cubicBezTo>
                  <a:pt x="127849" y="879687"/>
                  <a:pt x="310424" y="954817"/>
                  <a:pt x="477096" y="934378"/>
                </a:cubicBezTo>
                <a:cubicBezTo>
                  <a:pt x="643768" y="913939"/>
                  <a:pt x="766871" y="975045"/>
                  <a:pt x="935482" y="934378"/>
                </a:cubicBezTo>
                <a:cubicBezTo>
                  <a:pt x="914653" y="784503"/>
                  <a:pt x="968555" y="766038"/>
                  <a:pt x="935482" y="610298"/>
                </a:cubicBezTo>
                <a:cubicBezTo>
                  <a:pt x="902409" y="454558"/>
                  <a:pt x="940420" y="363457"/>
                  <a:pt x="935482" y="272990"/>
                </a:cubicBezTo>
                <a:cubicBezTo>
                  <a:pt x="892070" y="280362"/>
                  <a:pt x="831298" y="270409"/>
                  <a:pt x="741283" y="272990"/>
                </a:cubicBezTo>
                <a:cubicBezTo>
                  <a:pt x="843349" y="146347"/>
                  <a:pt x="910533" y="110716"/>
                  <a:pt x="1014272" y="0"/>
                </a:cubicBezTo>
                <a:cubicBezTo>
                  <a:pt x="1103432" y="77128"/>
                  <a:pt x="1187850" y="208919"/>
                  <a:pt x="1287262" y="272990"/>
                </a:cubicBezTo>
                <a:cubicBezTo>
                  <a:pt x="1240851" y="288651"/>
                  <a:pt x="1165349" y="256862"/>
                  <a:pt x="1093063" y="272990"/>
                </a:cubicBezTo>
                <a:cubicBezTo>
                  <a:pt x="1098503" y="414357"/>
                  <a:pt x="1081906" y="559881"/>
                  <a:pt x="1093063" y="674285"/>
                </a:cubicBezTo>
                <a:cubicBezTo>
                  <a:pt x="1104220" y="788690"/>
                  <a:pt x="1048926" y="913072"/>
                  <a:pt x="1093063" y="1091959"/>
                </a:cubicBezTo>
                <a:cubicBezTo>
                  <a:pt x="945541" y="1093305"/>
                  <a:pt x="684379" y="1083373"/>
                  <a:pt x="557462" y="1091959"/>
                </a:cubicBezTo>
                <a:cubicBezTo>
                  <a:pt x="430545" y="1100545"/>
                  <a:pt x="138398" y="1027651"/>
                  <a:pt x="0" y="1091959"/>
                </a:cubicBezTo>
                <a:cubicBezTo>
                  <a:pt x="-12112" y="1014261"/>
                  <a:pt x="18287" y="998401"/>
                  <a:pt x="0" y="934378"/>
                </a:cubicBezTo>
                <a:close/>
              </a:path>
            </a:pathLst>
          </a:custGeom>
          <a:solidFill>
            <a:srgbClr val="00A0AF"/>
          </a:solidFill>
          <a:ln>
            <a:solidFill>
              <a:srgbClr val="E3E24F"/>
            </a:solidFill>
            <a:extLst>
              <a:ext uri="{C807C97D-BFC1-408E-A445-0C87EB9F89A2}">
                <ask:lineSketchStyleProps xmlns:ask="http://schemas.microsoft.com/office/drawing/2018/sketchyshapes" sd="2429637763">
                  <a:prstGeom prst="bentUpArrow">
                    <a:avLst>
                      <a:gd name="adj1" fmla="val 14431"/>
                      <a:gd name="adj2" fmla="val 25000"/>
                      <a:gd name="adj3" fmla="val 25000"/>
                    </a:avLst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6577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E0DC4-3FD1-5249-8773-37A5A1F3E9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>
                <a:latin typeface="Manrope" pitchFamily="2" charset="0"/>
              </a:rPr>
              <a:t>(Όνομα Εικονικής Επιχείρησης)</a:t>
            </a:r>
            <a:endParaRPr lang="en-GR" dirty="0">
              <a:latin typeface="Manrope" pitchFamily="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E7B58B-376F-464F-B9BD-BDD1B34C0E7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>
                <a:latin typeface="Manrope" pitchFamily="2" charset="0"/>
              </a:rPr>
              <a:t>(Το μότο μας!</a:t>
            </a:r>
            <a:r>
              <a:rPr lang="en-US" dirty="0">
                <a:latin typeface="Manrope" pitchFamily="2" charset="0"/>
              </a:rPr>
              <a:t>)</a:t>
            </a:r>
            <a:endParaRPr lang="en-GR" dirty="0">
              <a:latin typeface="Manrope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0B54710-768A-C540-A406-41CA99186828}"/>
              </a:ext>
            </a:extLst>
          </p:cNvPr>
          <p:cNvSpPr txBox="1"/>
          <p:nvPr/>
        </p:nvSpPr>
        <p:spPr>
          <a:xfrm>
            <a:off x="292963" y="202407"/>
            <a:ext cx="1625600" cy="14773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R" dirty="0">
                <a:latin typeface="Manrope" pitchFamily="2" charset="0"/>
              </a:rPr>
              <a:t>Logo </a:t>
            </a:r>
            <a:endParaRPr lang="el-GR" dirty="0">
              <a:latin typeface="Manrope" pitchFamily="2" charset="0"/>
            </a:endParaRPr>
          </a:p>
          <a:p>
            <a:r>
              <a:rPr lang="el-GR" dirty="0">
                <a:latin typeface="Manrope" pitchFamily="2" charset="0"/>
              </a:rPr>
              <a:t>Εικονικής Επιχείρησης</a:t>
            </a:r>
          </a:p>
          <a:p>
            <a:endParaRPr lang="el-GR" dirty="0">
              <a:latin typeface="Manrope" pitchFamily="2" charset="0"/>
            </a:endParaRPr>
          </a:p>
          <a:p>
            <a:endParaRPr lang="en-GR" dirty="0"/>
          </a:p>
        </p:txBody>
      </p:sp>
      <p:pic>
        <p:nvPicPr>
          <p:cNvPr id="5" name="Εικόνα 4" descr="Εικόνα που περιέχει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162D87B7-D99E-BB2E-1CFB-B8BE70AF91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6750" y="3709"/>
            <a:ext cx="3465250" cy="1676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659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E2A173-1062-8715-49AC-138111147743}"/>
              </a:ext>
            </a:extLst>
          </p:cNvPr>
          <p:cNvSpPr txBox="1"/>
          <p:nvPr/>
        </p:nvSpPr>
        <p:spPr>
          <a:xfrm>
            <a:off x="637619" y="1674674"/>
            <a:ext cx="1107202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>
                <a:latin typeface="Manrope" pitchFamily="2" charset="0"/>
              </a:rPr>
              <a:t>Περιγραφή των προϊόντων ή υπηρεσιών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>
                <a:latin typeface="Manrope" pitchFamily="2" charset="0"/>
              </a:rPr>
              <a:t>Οι αξίες και το όραμα σας</a:t>
            </a:r>
          </a:p>
          <a:p>
            <a:endParaRPr lang="en-US" dirty="0">
              <a:latin typeface="Manrope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Manrope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>
                <a:latin typeface="Manrope" pitchFamily="2" charset="0"/>
              </a:rPr>
              <a:t>Χαρακτηριστικά και οφέλη των προϊόντων ή υπηρεσιών(Σε ποιο πρόβλημα απαντάτε/Ποιες ανάγκες των πελατών σας ικανοποιείτε;) </a:t>
            </a:r>
            <a:endParaRPr lang="en-US" dirty="0">
              <a:latin typeface="Manrope" pitchFamily="2" charset="0"/>
            </a:endParaRPr>
          </a:p>
          <a:p>
            <a:endParaRPr lang="en-US" dirty="0">
              <a:latin typeface="Manrope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>
                <a:latin typeface="Manrope" pitchFamily="2" charset="0"/>
              </a:rPr>
              <a:t>Στρατηγική τιμολόγησης και τρέχον στάδιο ανάπτυξης</a:t>
            </a:r>
            <a:endParaRPr lang="en-US" dirty="0">
              <a:latin typeface="Manrope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latin typeface="Manrope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>
                <a:latin typeface="Manrope" pitchFamily="2" charset="0"/>
              </a:rPr>
              <a:t>Είναι καινοτόμος η προσέγγιση σας και γιατί (Γιατί διαφέρετε);</a:t>
            </a:r>
            <a:endParaRPr lang="en-US" dirty="0">
              <a:latin typeface="Manrope" pitchFamily="2" charset="0"/>
            </a:endParaRPr>
          </a:p>
          <a:p>
            <a:endParaRPr lang="en-US" dirty="0">
              <a:latin typeface="Manrope" pitchFamily="2" charset="0"/>
            </a:endParaRPr>
          </a:p>
          <a:p>
            <a:endParaRPr lang="el-GR" dirty="0">
              <a:latin typeface="Manrope" pitchFamily="2" charset="0"/>
            </a:endParaRPr>
          </a:p>
          <a:p>
            <a:endParaRPr lang="en-US" dirty="0">
              <a:latin typeface="Manrope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A36C60-348E-1EF7-B6C6-3D975B86F624}"/>
              </a:ext>
            </a:extLst>
          </p:cNvPr>
          <p:cNvSpPr txBox="1"/>
          <p:nvPr/>
        </p:nvSpPr>
        <p:spPr>
          <a:xfrm>
            <a:off x="2610035" y="177553"/>
            <a:ext cx="68269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000" dirty="0">
                <a:latin typeface="Manrope" pitchFamily="2" charset="0"/>
              </a:rPr>
              <a:t>Το Προϊόν/Η Υπηρεσία</a:t>
            </a:r>
            <a:endParaRPr lang="en-US" sz="3000" dirty="0">
              <a:latin typeface="Manrope" pitchFamily="2" charset="0"/>
            </a:endParaRPr>
          </a:p>
        </p:txBody>
      </p:sp>
      <p:sp>
        <p:nvSpPr>
          <p:cNvPr id="2" name="Arrow: Bent-Up 1">
            <a:extLst>
              <a:ext uri="{FF2B5EF4-FFF2-40B4-BE49-F238E27FC236}">
                <a16:creationId xmlns:a16="http://schemas.microsoft.com/office/drawing/2014/main" id="{6A9FEE44-D94F-96BE-5E31-F2AAC623B545}"/>
              </a:ext>
            </a:extLst>
          </p:cNvPr>
          <p:cNvSpPr/>
          <p:nvPr/>
        </p:nvSpPr>
        <p:spPr>
          <a:xfrm flipH="1" flipV="1">
            <a:off x="2405849" y="346222"/>
            <a:ext cx="905522" cy="1091959"/>
          </a:xfrm>
          <a:custGeom>
            <a:avLst/>
            <a:gdLst>
              <a:gd name="connsiteX0" fmla="*/ 0 w 905522"/>
              <a:gd name="connsiteY0" fmla="*/ 924474 h 1091959"/>
              <a:gd name="connsiteX1" fmla="*/ 595399 w 905522"/>
              <a:gd name="connsiteY1" fmla="*/ 924474 h 1091959"/>
              <a:gd name="connsiteX2" fmla="*/ 595399 w 905522"/>
              <a:gd name="connsiteY2" fmla="*/ 575428 h 1091959"/>
              <a:gd name="connsiteX3" fmla="*/ 595399 w 905522"/>
              <a:gd name="connsiteY3" fmla="*/ 226381 h 1091959"/>
              <a:gd name="connsiteX4" fmla="*/ 452761 w 905522"/>
              <a:gd name="connsiteY4" fmla="*/ 226381 h 1091959"/>
              <a:gd name="connsiteX5" fmla="*/ 679142 w 905522"/>
              <a:gd name="connsiteY5" fmla="*/ 0 h 1091959"/>
              <a:gd name="connsiteX6" fmla="*/ 905522 w 905522"/>
              <a:gd name="connsiteY6" fmla="*/ 226381 h 1091959"/>
              <a:gd name="connsiteX7" fmla="*/ 762884 w 905522"/>
              <a:gd name="connsiteY7" fmla="*/ 226381 h 1091959"/>
              <a:gd name="connsiteX8" fmla="*/ 762884 w 905522"/>
              <a:gd name="connsiteY8" fmla="*/ 667826 h 1091959"/>
              <a:gd name="connsiteX9" fmla="*/ 762884 w 905522"/>
              <a:gd name="connsiteY9" fmla="*/ 1091959 h 1091959"/>
              <a:gd name="connsiteX10" fmla="*/ 389071 w 905522"/>
              <a:gd name="connsiteY10" fmla="*/ 1091959 h 1091959"/>
              <a:gd name="connsiteX11" fmla="*/ 0 w 905522"/>
              <a:gd name="connsiteY11" fmla="*/ 1091959 h 1091959"/>
              <a:gd name="connsiteX12" fmla="*/ 0 w 905522"/>
              <a:gd name="connsiteY12" fmla="*/ 924474 h 109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905522" h="1091959" fill="none" extrusionOk="0">
                <a:moveTo>
                  <a:pt x="0" y="924474"/>
                </a:moveTo>
                <a:cubicBezTo>
                  <a:pt x="204132" y="888532"/>
                  <a:pt x="344932" y="931085"/>
                  <a:pt x="595399" y="924474"/>
                </a:cubicBezTo>
                <a:cubicBezTo>
                  <a:pt x="572003" y="800999"/>
                  <a:pt x="631804" y="690349"/>
                  <a:pt x="595399" y="575428"/>
                </a:cubicBezTo>
                <a:cubicBezTo>
                  <a:pt x="558994" y="460507"/>
                  <a:pt x="610732" y="379030"/>
                  <a:pt x="595399" y="226381"/>
                </a:cubicBezTo>
                <a:cubicBezTo>
                  <a:pt x="565661" y="227819"/>
                  <a:pt x="493809" y="223713"/>
                  <a:pt x="452761" y="226381"/>
                </a:cubicBezTo>
                <a:cubicBezTo>
                  <a:pt x="499621" y="127377"/>
                  <a:pt x="629947" y="78254"/>
                  <a:pt x="679142" y="0"/>
                </a:cubicBezTo>
                <a:cubicBezTo>
                  <a:pt x="751095" y="22018"/>
                  <a:pt x="856999" y="184276"/>
                  <a:pt x="905522" y="226381"/>
                </a:cubicBezTo>
                <a:cubicBezTo>
                  <a:pt x="846216" y="235363"/>
                  <a:pt x="808184" y="221857"/>
                  <a:pt x="762884" y="226381"/>
                </a:cubicBezTo>
                <a:cubicBezTo>
                  <a:pt x="763722" y="372180"/>
                  <a:pt x="737337" y="491336"/>
                  <a:pt x="762884" y="667826"/>
                </a:cubicBezTo>
                <a:cubicBezTo>
                  <a:pt x="788431" y="844317"/>
                  <a:pt x="729621" y="917001"/>
                  <a:pt x="762884" y="1091959"/>
                </a:cubicBezTo>
                <a:cubicBezTo>
                  <a:pt x="650999" y="1125636"/>
                  <a:pt x="476845" y="1069941"/>
                  <a:pt x="389071" y="1091959"/>
                </a:cubicBezTo>
                <a:cubicBezTo>
                  <a:pt x="301297" y="1113977"/>
                  <a:pt x="126307" y="1047005"/>
                  <a:pt x="0" y="1091959"/>
                </a:cubicBezTo>
                <a:cubicBezTo>
                  <a:pt x="-12036" y="1052956"/>
                  <a:pt x="18188" y="1006331"/>
                  <a:pt x="0" y="924474"/>
                </a:cubicBezTo>
                <a:close/>
              </a:path>
              <a:path w="905522" h="1091959" stroke="0" extrusionOk="0">
                <a:moveTo>
                  <a:pt x="0" y="924474"/>
                </a:moveTo>
                <a:cubicBezTo>
                  <a:pt x="280364" y="856782"/>
                  <a:pt x="411448" y="933805"/>
                  <a:pt x="595399" y="924474"/>
                </a:cubicBezTo>
                <a:cubicBezTo>
                  <a:pt x="592333" y="841702"/>
                  <a:pt x="633849" y="708337"/>
                  <a:pt x="595399" y="575428"/>
                </a:cubicBezTo>
                <a:cubicBezTo>
                  <a:pt x="556949" y="442519"/>
                  <a:pt x="604609" y="328839"/>
                  <a:pt x="595399" y="226381"/>
                </a:cubicBezTo>
                <a:cubicBezTo>
                  <a:pt x="563370" y="240893"/>
                  <a:pt x="486786" y="226123"/>
                  <a:pt x="452761" y="226381"/>
                </a:cubicBezTo>
                <a:cubicBezTo>
                  <a:pt x="500465" y="145985"/>
                  <a:pt x="601351" y="116699"/>
                  <a:pt x="679142" y="0"/>
                </a:cubicBezTo>
                <a:cubicBezTo>
                  <a:pt x="765962" y="58566"/>
                  <a:pt x="787070" y="146534"/>
                  <a:pt x="905522" y="226381"/>
                </a:cubicBezTo>
                <a:cubicBezTo>
                  <a:pt x="848390" y="233977"/>
                  <a:pt x="822458" y="222937"/>
                  <a:pt x="762884" y="226381"/>
                </a:cubicBezTo>
                <a:cubicBezTo>
                  <a:pt x="810607" y="363196"/>
                  <a:pt x="736040" y="522255"/>
                  <a:pt x="762884" y="650514"/>
                </a:cubicBezTo>
                <a:cubicBezTo>
                  <a:pt x="789728" y="778773"/>
                  <a:pt x="759005" y="909239"/>
                  <a:pt x="762884" y="1091959"/>
                </a:cubicBezTo>
                <a:cubicBezTo>
                  <a:pt x="600399" y="1094502"/>
                  <a:pt x="518022" y="1049377"/>
                  <a:pt x="389071" y="1091959"/>
                </a:cubicBezTo>
                <a:cubicBezTo>
                  <a:pt x="260120" y="1134541"/>
                  <a:pt x="88407" y="1059011"/>
                  <a:pt x="0" y="1091959"/>
                </a:cubicBezTo>
                <a:cubicBezTo>
                  <a:pt x="-7072" y="1022066"/>
                  <a:pt x="4011" y="983325"/>
                  <a:pt x="0" y="924474"/>
                </a:cubicBezTo>
                <a:close/>
              </a:path>
            </a:pathLst>
          </a:custGeom>
          <a:solidFill>
            <a:srgbClr val="00A0AF"/>
          </a:solidFill>
          <a:ln>
            <a:solidFill>
              <a:srgbClr val="E3E24F"/>
            </a:solidFill>
            <a:extLst>
              <a:ext uri="{C807C97D-BFC1-408E-A445-0C87EB9F89A2}">
                <ask:lineSketchStyleProps xmlns:ask="http://schemas.microsoft.com/office/drawing/2018/sketchyshapes" sd="2429637763">
                  <a:prstGeom prst="bentUpArrow">
                    <a:avLst>
                      <a:gd name="adj1" fmla="val 18496"/>
                      <a:gd name="adj2" fmla="val 25000"/>
                      <a:gd name="adj3" fmla="val 25000"/>
                    </a:avLst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416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E2A173-1062-8715-49AC-138111147743}"/>
              </a:ext>
            </a:extLst>
          </p:cNvPr>
          <p:cNvSpPr txBox="1"/>
          <p:nvPr/>
        </p:nvSpPr>
        <p:spPr>
          <a:xfrm>
            <a:off x="637620" y="1337322"/>
            <a:ext cx="1091676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sz="1800" b="0" i="0" u="none" strike="noStrike" dirty="0">
                <a:solidFill>
                  <a:srgbClr val="000000"/>
                </a:solidFill>
                <a:effectLst/>
                <a:latin typeface="Manrope" pitchFamily="2" charset="0"/>
              </a:rPr>
              <a:t>Περιγραφή της αγοράς</a:t>
            </a:r>
            <a:r>
              <a:rPr lang="el-GR" dirty="0">
                <a:solidFill>
                  <a:srgbClr val="000000"/>
                </a:solidFill>
                <a:latin typeface="Manrope" pitchFamily="2" charset="0"/>
              </a:rPr>
              <a:t> και Α</a:t>
            </a:r>
            <a:r>
              <a:rPr lang="el-GR" sz="1800" b="0" i="0" u="none" strike="noStrike" dirty="0">
                <a:solidFill>
                  <a:srgbClr val="000000"/>
                </a:solidFill>
                <a:effectLst/>
                <a:latin typeface="Manrope" pitchFamily="2" charset="0"/>
              </a:rPr>
              <a:t>νάλυση του ανταγωνισμού (</a:t>
            </a:r>
            <a:r>
              <a:rPr lang="el-GR" dirty="0">
                <a:latin typeface="Manrope" pitchFamily="2" charset="0"/>
              </a:rPr>
              <a:t>υπάρχουν άλλα παρόμοια προϊόντα; Ποια η διαφορά του δικού σας;)</a:t>
            </a:r>
          </a:p>
          <a:p>
            <a:pPr algn="just"/>
            <a:endParaRPr lang="el-GR" dirty="0">
              <a:solidFill>
                <a:srgbClr val="000000"/>
              </a:solidFill>
              <a:latin typeface="Manrope" pitchFamily="2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sz="1800" b="0" i="0" u="none" strike="noStrike" dirty="0">
                <a:solidFill>
                  <a:srgbClr val="000000"/>
                </a:solidFill>
                <a:effectLst/>
                <a:latin typeface="Manrope" pitchFamily="2" charset="0"/>
              </a:rPr>
              <a:t>Προσδιορισμός του καταναλωτικού κοινού (</a:t>
            </a:r>
            <a:r>
              <a:rPr lang="el-GR" dirty="0">
                <a:latin typeface="Manrope" pitchFamily="2" charset="0"/>
              </a:rPr>
              <a:t>Για να μπορέσετε να βρείτε το καταναλωτικό κοινό ή αλλιώς το προφίλ του καταναλωτικού κοινού στο οποίο απευθύνεται η Επιχείρησής σας, θα πρέπει να κάνετε μία μικρή έρευνα: Να δείτε ποιοι είναι οι πιθανοί πελάτες σας, τι χαρακτηριστικά έχουν (πχ. ηλικία, επάγγελμα, οικογενειακή κατάσταση, άλλα χαρακτηριστικά </a:t>
            </a:r>
            <a:r>
              <a:rPr lang="el-GR" dirty="0" err="1">
                <a:latin typeface="Manrope" pitchFamily="2" charset="0"/>
              </a:rPr>
              <a:t>κλπ</a:t>
            </a:r>
            <a:r>
              <a:rPr lang="el-GR" dirty="0">
                <a:latin typeface="Manrope" pitchFamily="2" charset="0"/>
              </a:rPr>
              <a:t>); Να δείτε το προϊόν το οποίο σκεφτήκατε σε ποια ηλικιακή ομάδα θα πρέπει να απευθυνθεί) </a:t>
            </a:r>
            <a:endParaRPr lang="el-GR" sz="1800" b="0" i="0" u="none" strike="noStrike" dirty="0">
              <a:solidFill>
                <a:srgbClr val="000000"/>
              </a:solidFill>
              <a:effectLst/>
              <a:latin typeface="Manrope" pitchFamily="2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l-GR" dirty="0">
              <a:solidFill>
                <a:srgbClr val="000000"/>
              </a:solidFill>
              <a:latin typeface="Manrope" pitchFamily="2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>
                <a:solidFill>
                  <a:srgbClr val="000000"/>
                </a:solidFill>
                <a:latin typeface="Manrope" pitchFamily="2" charset="0"/>
              </a:rPr>
              <a:t>Σ</a:t>
            </a:r>
            <a:r>
              <a:rPr lang="el-GR" sz="1800" b="0" i="0" u="none" strike="noStrike" dirty="0">
                <a:solidFill>
                  <a:srgbClr val="000000"/>
                </a:solidFill>
                <a:effectLst/>
                <a:latin typeface="Manrope" pitchFamily="2" charset="0"/>
              </a:rPr>
              <a:t>τρατηγική μάρκετινγκ (</a:t>
            </a:r>
            <a:r>
              <a:rPr lang="el-GR" dirty="0">
                <a:latin typeface="Manrope" pitchFamily="2" charset="0"/>
              </a:rPr>
              <a:t>Παρουσιάστε ποια Στρατηγική επικοινωνίας ακολουθήσατε:</a:t>
            </a:r>
          </a:p>
          <a:p>
            <a:pPr lvl="1" algn="just"/>
            <a:r>
              <a:rPr lang="el-GR" dirty="0">
                <a:latin typeface="Manrope" pitchFamily="2" charset="0"/>
              </a:rPr>
              <a:t>Με ποιους τρόπους προωθήσατε το προϊόν σας;</a:t>
            </a:r>
          </a:p>
          <a:p>
            <a:pPr lvl="1" algn="just"/>
            <a:r>
              <a:rPr lang="el-GR" dirty="0">
                <a:latin typeface="Manrope" pitchFamily="2" charset="0"/>
              </a:rPr>
              <a:t>Με ποιους τρόπους σας γνώρισαν οι πελάτες σας;</a:t>
            </a:r>
          </a:p>
          <a:p>
            <a:pPr lvl="1" algn="just"/>
            <a:r>
              <a:rPr lang="el-GR" dirty="0">
                <a:latin typeface="Manrope" pitchFamily="2" charset="0"/>
              </a:rPr>
              <a:t>Τι μπορείτε να κάνετε για να σας γνωρίσουν περισσότεροι;</a:t>
            </a:r>
          </a:p>
          <a:p>
            <a:pPr lvl="1" algn="just"/>
            <a:r>
              <a:rPr lang="el-GR" dirty="0">
                <a:latin typeface="Manrope" pitchFamily="2" charset="0"/>
              </a:rPr>
              <a:t>Πού μπορείτε να τους βρείτε/συναντήσετε με βάση τα χαρακτηριστικά τους;</a:t>
            </a:r>
            <a:endParaRPr lang="el-GR" sz="1800" b="0" i="0" u="none" strike="noStrike" dirty="0">
              <a:solidFill>
                <a:srgbClr val="000000"/>
              </a:solidFill>
              <a:effectLst/>
              <a:latin typeface="Manrope" pitchFamily="2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l-GR" dirty="0">
              <a:solidFill>
                <a:srgbClr val="000000"/>
              </a:solidFill>
              <a:latin typeface="Manrope" pitchFamily="2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dirty="0">
                <a:solidFill>
                  <a:srgbClr val="000000"/>
                </a:solidFill>
                <a:latin typeface="Manrope" pitchFamily="2" charset="0"/>
              </a:rPr>
              <a:t>Α</a:t>
            </a:r>
            <a:r>
              <a:rPr lang="el-GR" sz="1800" b="0" i="0" u="none" strike="noStrike" dirty="0">
                <a:solidFill>
                  <a:srgbClr val="000000"/>
                </a:solidFill>
                <a:effectLst/>
                <a:latin typeface="Manrope" pitchFamily="2" charset="0"/>
              </a:rPr>
              <a:t>ποδοχή από την αγορά και ευκαιρίες στην αγορά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l-GR" dirty="0">
              <a:solidFill>
                <a:srgbClr val="000000"/>
              </a:solidFill>
              <a:latin typeface="Manrope" pitchFamily="2" charset="0"/>
            </a:endParaRPr>
          </a:p>
          <a:p>
            <a:endParaRPr lang="en-US" dirty="0">
              <a:latin typeface="Manrope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A36C60-348E-1EF7-B6C6-3D975B86F624}"/>
              </a:ext>
            </a:extLst>
          </p:cNvPr>
          <p:cNvSpPr txBox="1"/>
          <p:nvPr/>
        </p:nvSpPr>
        <p:spPr>
          <a:xfrm>
            <a:off x="2610035" y="177553"/>
            <a:ext cx="68269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000" dirty="0">
                <a:latin typeface="Manrope" pitchFamily="2" charset="0"/>
              </a:rPr>
              <a:t>Στρατηγική Αγοράς και Μάρκετινγκ</a:t>
            </a:r>
            <a:endParaRPr lang="en-US" sz="3000" dirty="0">
              <a:latin typeface="Manrope" pitchFamily="2" charset="0"/>
            </a:endParaRPr>
          </a:p>
        </p:txBody>
      </p:sp>
      <p:sp>
        <p:nvSpPr>
          <p:cNvPr id="3" name="Arrow: Bent-Up 2">
            <a:extLst>
              <a:ext uri="{FF2B5EF4-FFF2-40B4-BE49-F238E27FC236}">
                <a16:creationId xmlns:a16="http://schemas.microsoft.com/office/drawing/2014/main" id="{31A7C7A6-6817-E842-0191-1430FCDF0C02}"/>
              </a:ext>
            </a:extLst>
          </p:cNvPr>
          <p:cNvSpPr/>
          <p:nvPr/>
        </p:nvSpPr>
        <p:spPr>
          <a:xfrm flipH="1" flipV="1">
            <a:off x="2405849" y="346222"/>
            <a:ext cx="488271" cy="1091959"/>
          </a:xfrm>
          <a:custGeom>
            <a:avLst/>
            <a:gdLst>
              <a:gd name="connsiteX0" fmla="*/ 0 w 488271"/>
              <a:gd name="connsiteY0" fmla="*/ 1021497 h 1091959"/>
              <a:gd name="connsiteX1" fmla="*/ 330972 w 488271"/>
              <a:gd name="connsiteY1" fmla="*/ 1021497 h 1091959"/>
              <a:gd name="connsiteX2" fmla="*/ 330972 w 488271"/>
              <a:gd name="connsiteY2" fmla="*/ 598765 h 1091959"/>
              <a:gd name="connsiteX3" fmla="*/ 330972 w 488271"/>
              <a:gd name="connsiteY3" fmla="*/ 122068 h 1091959"/>
              <a:gd name="connsiteX4" fmla="*/ 244136 w 488271"/>
              <a:gd name="connsiteY4" fmla="*/ 122068 h 1091959"/>
              <a:gd name="connsiteX5" fmla="*/ 366203 w 488271"/>
              <a:gd name="connsiteY5" fmla="*/ 0 h 1091959"/>
              <a:gd name="connsiteX6" fmla="*/ 488271 w 488271"/>
              <a:gd name="connsiteY6" fmla="*/ 122068 h 1091959"/>
              <a:gd name="connsiteX7" fmla="*/ 401434 w 488271"/>
              <a:gd name="connsiteY7" fmla="*/ 122068 h 1091959"/>
              <a:gd name="connsiteX8" fmla="*/ 401434 w 488271"/>
              <a:gd name="connsiteY8" fmla="*/ 577917 h 1091959"/>
              <a:gd name="connsiteX9" fmla="*/ 401434 w 488271"/>
              <a:gd name="connsiteY9" fmla="*/ 1091959 h 1091959"/>
              <a:gd name="connsiteX10" fmla="*/ 0 w 488271"/>
              <a:gd name="connsiteY10" fmla="*/ 1091959 h 1091959"/>
              <a:gd name="connsiteX11" fmla="*/ 0 w 488271"/>
              <a:gd name="connsiteY11" fmla="*/ 1021497 h 109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88271" h="1091959" fill="none" extrusionOk="0">
                <a:moveTo>
                  <a:pt x="0" y="1021497"/>
                </a:moveTo>
                <a:cubicBezTo>
                  <a:pt x="115323" y="1020298"/>
                  <a:pt x="184887" y="1043713"/>
                  <a:pt x="330972" y="1021497"/>
                </a:cubicBezTo>
                <a:cubicBezTo>
                  <a:pt x="320491" y="890278"/>
                  <a:pt x="336220" y="762980"/>
                  <a:pt x="330972" y="598765"/>
                </a:cubicBezTo>
                <a:cubicBezTo>
                  <a:pt x="325724" y="434550"/>
                  <a:pt x="370025" y="312869"/>
                  <a:pt x="330972" y="122068"/>
                </a:cubicBezTo>
                <a:cubicBezTo>
                  <a:pt x="305957" y="126456"/>
                  <a:pt x="268339" y="113141"/>
                  <a:pt x="244136" y="122068"/>
                </a:cubicBezTo>
                <a:cubicBezTo>
                  <a:pt x="292325" y="62421"/>
                  <a:pt x="336335" y="45182"/>
                  <a:pt x="366203" y="0"/>
                </a:cubicBezTo>
                <a:cubicBezTo>
                  <a:pt x="426524" y="32511"/>
                  <a:pt x="423719" y="70324"/>
                  <a:pt x="488271" y="122068"/>
                </a:cubicBezTo>
                <a:cubicBezTo>
                  <a:pt x="470432" y="125282"/>
                  <a:pt x="444369" y="112450"/>
                  <a:pt x="401434" y="122068"/>
                </a:cubicBezTo>
                <a:cubicBezTo>
                  <a:pt x="416291" y="341495"/>
                  <a:pt x="350244" y="370757"/>
                  <a:pt x="401434" y="577917"/>
                </a:cubicBezTo>
                <a:cubicBezTo>
                  <a:pt x="452624" y="785077"/>
                  <a:pt x="384168" y="883040"/>
                  <a:pt x="401434" y="1091959"/>
                </a:cubicBezTo>
                <a:cubicBezTo>
                  <a:pt x="221173" y="1137990"/>
                  <a:pt x="159736" y="1048580"/>
                  <a:pt x="0" y="1091959"/>
                </a:cubicBezTo>
                <a:cubicBezTo>
                  <a:pt x="-4410" y="1060290"/>
                  <a:pt x="4661" y="1050021"/>
                  <a:pt x="0" y="1021497"/>
                </a:cubicBezTo>
                <a:close/>
              </a:path>
              <a:path w="488271" h="1091959" stroke="0" extrusionOk="0">
                <a:moveTo>
                  <a:pt x="0" y="1021497"/>
                </a:moveTo>
                <a:cubicBezTo>
                  <a:pt x="148998" y="1007591"/>
                  <a:pt x="260579" y="1047370"/>
                  <a:pt x="330972" y="1021497"/>
                </a:cubicBezTo>
                <a:cubicBezTo>
                  <a:pt x="315638" y="822969"/>
                  <a:pt x="376031" y="744843"/>
                  <a:pt x="330972" y="571783"/>
                </a:cubicBezTo>
                <a:cubicBezTo>
                  <a:pt x="285913" y="398723"/>
                  <a:pt x="380588" y="320385"/>
                  <a:pt x="330972" y="122068"/>
                </a:cubicBezTo>
                <a:cubicBezTo>
                  <a:pt x="310540" y="132055"/>
                  <a:pt x="266270" y="115395"/>
                  <a:pt x="244136" y="122068"/>
                </a:cubicBezTo>
                <a:cubicBezTo>
                  <a:pt x="273832" y="84441"/>
                  <a:pt x="321594" y="48859"/>
                  <a:pt x="366203" y="0"/>
                </a:cubicBezTo>
                <a:cubicBezTo>
                  <a:pt x="407605" y="29293"/>
                  <a:pt x="434891" y="83175"/>
                  <a:pt x="488271" y="122068"/>
                </a:cubicBezTo>
                <a:cubicBezTo>
                  <a:pt x="459417" y="131713"/>
                  <a:pt x="440828" y="117419"/>
                  <a:pt x="401434" y="122068"/>
                </a:cubicBezTo>
                <a:cubicBezTo>
                  <a:pt x="422062" y="339545"/>
                  <a:pt x="397579" y="439418"/>
                  <a:pt x="401434" y="597315"/>
                </a:cubicBezTo>
                <a:cubicBezTo>
                  <a:pt x="405289" y="755212"/>
                  <a:pt x="383339" y="934066"/>
                  <a:pt x="401434" y="1091959"/>
                </a:cubicBezTo>
                <a:cubicBezTo>
                  <a:pt x="265724" y="1094202"/>
                  <a:pt x="150051" y="1089659"/>
                  <a:pt x="0" y="1091959"/>
                </a:cubicBezTo>
                <a:cubicBezTo>
                  <a:pt x="-2641" y="1063829"/>
                  <a:pt x="174" y="1035845"/>
                  <a:pt x="0" y="1021497"/>
                </a:cubicBezTo>
                <a:close/>
              </a:path>
            </a:pathLst>
          </a:custGeom>
          <a:solidFill>
            <a:srgbClr val="00A0AF"/>
          </a:solidFill>
          <a:ln>
            <a:solidFill>
              <a:srgbClr val="E3E24F"/>
            </a:solidFill>
            <a:extLst>
              <a:ext uri="{C807C97D-BFC1-408E-A445-0C87EB9F89A2}">
                <ask:lineSketchStyleProps xmlns:ask="http://schemas.microsoft.com/office/drawing/2018/sketchyshapes" sd="2429637763">
                  <a:prstGeom prst="bentUpArrow">
                    <a:avLst>
                      <a:gd name="adj1" fmla="val 14431"/>
                      <a:gd name="adj2" fmla="val 25000"/>
                      <a:gd name="adj3" fmla="val 25000"/>
                    </a:avLst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5600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E2A173-1062-8715-49AC-138111147743}"/>
              </a:ext>
            </a:extLst>
          </p:cNvPr>
          <p:cNvSpPr txBox="1"/>
          <p:nvPr/>
        </p:nvSpPr>
        <p:spPr>
          <a:xfrm>
            <a:off x="912830" y="1674674"/>
            <a:ext cx="1091676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1800" b="0" i="0" u="none" strike="noStrike" dirty="0">
                <a:solidFill>
                  <a:srgbClr val="000000"/>
                </a:solidFill>
                <a:effectLst/>
                <a:latin typeface="Manrope" pitchFamily="2" charset="0"/>
              </a:rPr>
              <a:t>Πλάνο για την παραγωγή/διανομή του προϊόντος ή των υπηρεσιών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dirty="0">
              <a:solidFill>
                <a:srgbClr val="000000"/>
              </a:solidFill>
              <a:latin typeface="Manrope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1800" b="0" i="0" u="none" strike="noStrike" dirty="0">
                <a:solidFill>
                  <a:srgbClr val="000000"/>
                </a:solidFill>
                <a:effectLst/>
                <a:latin typeface="Manrope" pitchFamily="2" charset="0"/>
              </a:rPr>
              <a:t>Κόστος προϊόντος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dirty="0">
              <a:solidFill>
                <a:srgbClr val="000000"/>
              </a:solidFill>
              <a:latin typeface="Manrope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1800" b="0" i="0" u="none" strike="noStrike" dirty="0">
                <a:solidFill>
                  <a:srgbClr val="000000"/>
                </a:solidFill>
                <a:effectLst/>
                <a:latin typeface="Manrope" pitchFamily="2" charset="0"/>
              </a:rPr>
              <a:t>Περιθώρια κέρδους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dirty="0">
              <a:solidFill>
                <a:srgbClr val="000000"/>
              </a:solidFill>
              <a:latin typeface="Manrope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>
                <a:solidFill>
                  <a:srgbClr val="000000"/>
                </a:solidFill>
                <a:latin typeface="Manrope" pitchFamily="2" charset="0"/>
              </a:rPr>
              <a:t>Π</a:t>
            </a:r>
            <a:r>
              <a:rPr lang="el-GR" sz="1800" b="0" i="0" u="none" strike="noStrike" dirty="0">
                <a:solidFill>
                  <a:srgbClr val="000000"/>
                </a:solidFill>
                <a:effectLst/>
                <a:latin typeface="Manrope" pitchFamily="2" charset="0"/>
              </a:rPr>
              <a:t>ολυπλοκότητα παραγωγής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dirty="0">
              <a:solidFill>
                <a:srgbClr val="000000"/>
              </a:solidFill>
              <a:latin typeface="Manrope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1800" b="0" i="0" u="none" strike="noStrike" dirty="0">
                <a:solidFill>
                  <a:srgbClr val="000000"/>
                </a:solidFill>
                <a:effectLst/>
                <a:latin typeface="Manrope" pitchFamily="2" charset="0"/>
              </a:rPr>
              <a:t>Απαιτούμενοι πόροι</a:t>
            </a:r>
            <a:endParaRPr lang="en-US" dirty="0">
              <a:latin typeface="Manrope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A36C60-348E-1EF7-B6C6-3D975B86F624}"/>
              </a:ext>
            </a:extLst>
          </p:cNvPr>
          <p:cNvSpPr txBox="1"/>
          <p:nvPr/>
        </p:nvSpPr>
        <p:spPr>
          <a:xfrm>
            <a:off x="0" y="177553"/>
            <a:ext cx="12192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000" dirty="0">
                <a:latin typeface="Manrope" pitchFamily="2" charset="0"/>
              </a:rPr>
              <a:t>Παραγωγή (για προϊόν)/Λειτουργικότητα (για υπηρεσία)</a:t>
            </a:r>
            <a:endParaRPr lang="en-US" sz="3000" dirty="0">
              <a:latin typeface="Manrope" pitchFamily="2" charset="0"/>
            </a:endParaRPr>
          </a:p>
        </p:txBody>
      </p:sp>
      <p:sp>
        <p:nvSpPr>
          <p:cNvPr id="6" name="Arrow: Curved Right 5">
            <a:extLst>
              <a:ext uri="{FF2B5EF4-FFF2-40B4-BE49-F238E27FC236}">
                <a16:creationId xmlns:a16="http://schemas.microsoft.com/office/drawing/2014/main" id="{ADCBDA66-5233-D81A-AE14-42371CEE3563}"/>
              </a:ext>
            </a:extLst>
          </p:cNvPr>
          <p:cNvSpPr/>
          <p:nvPr/>
        </p:nvSpPr>
        <p:spPr>
          <a:xfrm>
            <a:off x="204186" y="395245"/>
            <a:ext cx="719092" cy="1615736"/>
          </a:xfrm>
          <a:custGeom>
            <a:avLst/>
            <a:gdLst>
              <a:gd name="connsiteX0" fmla="*/ 0 w 719092"/>
              <a:gd name="connsiteY0" fmla="*/ 673038 h 1615736"/>
              <a:gd name="connsiteX1" fmla="*/ 539319 w 719092"/>
              <a:gd name="connsiteY1" fmla="*/ 1324704 h 1615736"/>
              <a:gd name="connsiteX2" fmla="*/ 539319 w 719092"/>
              <a:gd name="connsiteY2" fmla="*/ 1234818 h 1615736"/>
              <a:gd name="connsiteX3" fmla="*/ 719092 w 719092"/>
              <a:gd name="connsiteY3" fmla="*/ 1435963 h 1615736"/>
              <a:gd name="connsiteX4" fmla="*/ 539319 w 719092"/>
              <a:gd name="connsiteY4" fmla="*/ 1594364 h 1615736"/>
              <a:gd name="connsiteX5" fmla="*/ 539319 w 719092"/>
              <a:gd name="connsiteY5" fmla="*/ 1504478 h 1615736"/>
              <a:gd name="connsiteX6" fmla="*/ 0 w 719092"/>
              <a:gd name="connsiteY6" fmla="*/ 852812 h 1615736"/>
              <a:gd name="connsiteX7" fmla="*/ 0 w 719092"/>
              <a:gd name="connsiteY7" fmla="*/ 673038 h 1615736"/>
              <a:gd name="connsiteX0" fmla="*/ 719092 w 719092"/>
              <a:gd name="connsiteY0" fmla="*/ 179773 h 1615736"/>
              <a:gd name="connsiteX1" fmla="*/ 6442 w 719092"/>
              <a:gd name="connsiteY1" fmla="*/ 762925 h 1615736"/>
              <a:gd name="connsiteX2" fmla="*/ 195699 w 719092"/>
              <a:gd name="connsiteY2" fmla="*/ 211514 h 1615736"/>
              <a:gd name="connsiteX3" fmla="*/ 719092 w 719092"/>
              <a:gd name="connsiteY3" fmla="*/ 1 h 1615736"/>
              <a:gd name="connsiteX4" fmla="*/ 719092 w 719092"/>
              <a:gd name="connsiteY4" fmla="*/ 179773 h 1615736"/>
              <a:gd name="connsiteX0" fmla="*/ 0 w 719092"/>
              <a:gd name="connsiteY0" fmla="*/ 673038 h 1615736"/>
              <a:gd name="connsiteX1" fmla="*/ 539319 w 719092"/>
              <a:gd name="connsiteY1" fmla="*/ 1324704 h 1615736"/>
              <a:gd name="connsiteX2" fmla="*/ 539319 w 719092"/>
              <a:gd name="connsiteY2" fmla="*/ 1234818 h 1615736"/>
              <a:gd name="connsiteX3" fmla="*/ 719092 w 719092"/>
              <a:gd name="connsiteY3" fmla="*/ 1435963 h 1615736"/>
              <a:gd name="connsiteX4" fmla="*/ 539319 w 719092"/>
              <a:gd name="connsiteY4" fmla="*/ 1594364 h 1615736"/>
              <a:gd name="connsiteX5" fmla="*/ 539319 w 719092"/>
              <a:gd name="connsiteY5" fmla="*/ 1504478 h 1615736"/>
              <a:gd name="connsiteX6" fmla="*/ 0 w 719092"/>
              <a:gd name="connsiteY6" fmla="*/ 852812 h 1615736"/>
              <a:gd name="connsiteX7" fmla="*/ 0 w 719092"/>
              <a:gd name="connsiteY7" fmla="*/ 673038 h 1615736"/>
              <a:gd name="connsiteX8" fmla="*/ 719092 w 719092"/>
              <a:gd name="connsiteY8" fmla="*/ 0 h 1615736"/>
              <a:gd name="connsiteX9" fmla="*/ 719092 w 719092"/>
              <a:gd name="connsiteY9" fmla="*/ 179773 h 1615736"/>
              <a:gd name="connsiteX10" fmla="*/ 6442 w 719092"/>
              <a:gd name="connsiteY10" fmla="*/ 762925 h 1615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719092" h="1615736" stroke="0" extrusionOk="0">
                <a:moveTo>
                  <a:pt x="0" y="673038"/>
                </a:moveTo>
                <a:cubicBezTo>
                  <a:pt x="72755" y="967994"/>
                  <a:pt x="276265" y="1285086"/>
                  <a:pt x="539319" y="1324704"/>
                </a:cubicBezTo>
                <a:cubicBezTo>
                  <a:pt x="530050" y="1296670"/>
                  <a:pt x="546403" y="1271595"/>
                  <a:pt x="539319" y="1234818"/>
                </a:cubicBezTo>
                <a:cubicBezTo>
                  <a:pt x="614910" y="1290276"/>
                  <a:pt x="632242" y="1379212"/>
                  <a:pt x="719092" y="1435963"/>
                </a:cubicBezTo>
                <a:cubicBezTo>
                  <a:pt x="672500" y="1492828"/>
                  <a:pt x="596784" y="1523576"/>
                  <a:pt x="539319" y="1594364"/>
                </a:cubicBezTo>
                <a:cubicBezTo>
                  <a:pt x="533105" y="1557832"/>
                  <a:pt x="543366" y="1538414"/>
                  <a:pt x="539319" y="1504478"/>
                </a:cubicBezTo>
                <a:cubicBezTo>
                  <a:pt x="249212" y="1387679"/>
                  <a:pt x="-54883" y="1135830"/>
                  <a:pt x="0" y="852812"/>
                </a:cubicBezTo>
                <a:cubicBezTo>
                  <a:pt x="-4428" y="785270"/>
                  <a:pt x="10273" y="758199"/>
                  <a:pt x="0" y="673038"/>
                </a:cubicBezTo>
                <a:close/>
              </a:path>
              <a:path w="719092" h="1615736" fill="darkenLess" stroke="0" extrusionOk="0">
                <a:moveTo>
                  <a:pt x="719092" y="179773"/>
                </a:moveTo>
                <a:cubicBezTo>
                  <a:pt x="366430" y="164356"/>
                  <a:pt x="33832" y="404761"/>
                  <a:pt x="6442" y="762925"/>
                </a:cubicBezTo>
                <a:cubicBezTo>
                  <a:pt x="-12448" y="565818"/>
                  <a:pt x="34655" y="318167"/>
                  <a:pt x="195699" y="211514"/>
                </a:cubicBezTo>
                <a:cubicBezTo>
                  <a:pt x="364157" y="37085"/>
                  <a:pt x="509570" y="-55307"/>
                  <a:pt x="719092" y="1"/>
                </a:cubicBezTo>
                <a:cubicBezTo>
                  <a:pt x="727587" y="81488"/>
                  <a:pt x="700184" y="120516"/>
                  <a:pt x="719092" y="179773"/>
                </a:cubicBezTo>
                <a:close/>
              </a:path>
              <a:path w="719092" h="1615736" fill="none" extrusionOk="0">
                <a:moveTo>
                  <a:pt x="0" y="673038"/>
                </a:moveTo>
                <a:cubicBezTo>
                  <a:pt x="23819" y="1060614"/>
                  <a:pt x="221637" y="1302437"/>
                  <a:pt x="539319" y="1324704"/>
                </a:cubicBezTo>
                <a:cubicBezTo>
                  <a:pt x="535919" y="1301379"/>
                  <a:pt x="548914" y="1256370"/>
                  <a:pt x="539319" y="1234818"/>
                </a:cubicBezTo>
                <a:cubicBezTo>
                  <a:pt x="611696" y="1272894"/>
                  <a:pt x="680846" y="1395518"/>
                  <a:pt x="719092" y="1435963"/>
                </a:cubicBezTo>
                <a:cubicBezTo>
                  <a:pt x="674166" y="1480447"/>
                  <a:pt x="579499" y="1546887"/>
                  <a:pt x="539319" y="1594364"/>
                </a:cubicBezTo>
                <a:cubicBezTo>
                  <a:pt x="537906" y="1553519"/>
                  <a:pt x="549240" y="1522708"/>
                  <a:pt x="539319" y="1504478"/>
                </a:cubicBezTo>
                <a:cubicBezTo>
                  <a:pt x="237100" y="1481228"/>
                  <a:pt x="81523" y="1169368"/>
                  <a:pt x="0" y="852812"/>
                </a:cubicBezTo>
                <a:cubicBezTo>
                  <a:pt x="-8480" y="809635"/>
                  <a:pt x="304" y="717898"/>
                  <a:pt x="0" y="673038"/>
                </a:cubicBezTo>
                <a:cubicBezTo>
                  <a:pt x="41430" y="400040"/>
                  <a:pt x="395791" y="-62302"/>
                  <a:pt x="719092" y="0"/>
                </a:cubicBezTo>
                <a:cubicBezTo>
                  <a:pt x="738792" y="75647"/>
                  <a:pt x="711525" y="140588"/>
                  <a:pt x="719092" y="179773"/>
                </a:cubicBezTo>
                <a:cubicBezTo>
                  <a:pt x="375699" y="227379"/>
                  <a:pt x="-35068" y="461901"/>
                  <a:pt x="6442" y="762925"/>
                </a:cubicBezTo>
              </a:path>
              <a:path w="719092" h="1615736" fill="none" stroke="0" extrusionOk="0">
                <a:moveTo>
                  <a:pt x="0" y="673038"/>
                </a:moveTo>
                <a:cubicBezTo>
                  <a:pt x="-65229" y="1024229"/>
                  <a:pt x="235291" y="1227491"/>
                  <a:pt x="539319" y="1324704"/>
                </a:cubicBezTo>
                <a:cubicBezTo>
                  <a:pt x="532036" y="1299420"/>
                  <a:pt x="544216" y="1278478"/>
                  <a:pt x="539319" y="1234818"/>
                </a:cubicBezTo>
                <a:cubicBezTo>
                  <a:pt x="607653" y="1275647"/>
                  <a:pt x="673613" y="1386608"/>
                  <a:pt x="719092" y="1435963"/>
                </a:cubicBezTo>
                <a:cubicBezTo>
                  <a:pt x="658923" y="1493547"/>
                  <a:pt x="580349" y="1528463"/>
                  <a:pt x="539319" y="1594364"/>
                </a:cubicBezTo>
                <a:cubicBezTo>
                  <a:pt x="532615" y="1565701"/>
                  <a:pt x="546007" y="1539391"/>
                  <a:pt x="539319" y="1504478"/>
                </a:cubicBezTo>
                <a:cubicBezTo>
                  <a:pt x="145384" y="1423578"/>
                  <a:pt x="-32055" y="1151948"/>
                  <a:pt x="0" y="852812"/>
                </a:cubicBezTo>
                <a:cubicBezTo>
                  <a:pt x="-3711" y="774942"/>
                  <a:pt x="12961" y="724710"/>
                  <a:pt x="0" y="673038"/>
                </a:cubicBezTo>
                <a:cubicBezTo>
                  <a:pt x="18844" y="281181"/>
                  <a:pt x="264000" y="-66334"/>
                  <a:pt x="719092" y="0"/>
                </a:cubicBezTo>
                <a:cubicBezTo>
                  <a:pt x="724884" y="87546"/>
                  <a:pt x="718113" y="90180"/>
                  <a:pt x="719092" y="179773"/>
                </a:cubicBezTo>
                <a:cubicBezTo>
                  <a:pt x="335815" y="182821"/>
                  <a:pt x="105892" y="379359"/>
                  <a:pt x="6442" y="762925"/>
                </a:cubicBezTo>
              </a:path>
            </a:pathLst>
          </a:custGeom>
          <a:solidFill>
            <a:srgbClr val="00A0AF"/>
          </a:solidFill>
          <a:ln>
            <a:solidFill>
              <a:srgbClr val="E3E24F"/>
            </a:solidFill>
            <a:extLst>
              <a:ext uri="{C807C97D-BFC1-408E-A445-0C87EB9F89A2}">
                <ask:lineSketchStyleProps xmlns:ask="http://schemas.microsoft.com/office/drawing/2018/sketchyshapes" sd="3074033102">
                  <a:prstGeom prst="curvedRightArrow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916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E2A173-1062-8715-49AC-138111147743}"/>
              </a:ext>
            </a:extLst>
          </p:cNvPr>
          <p:cNvSpPr txBox="1"/>
          <p:nvPr/>
        </p:nvSpPr>
        <p:spPr>
          <a:xfrm>
            <a:off x="637620" y="1674674"/>
            <a:ext cx="1091676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1800" b="0" i="0" u="none" strike="noStrike" dirty="0">
                <a:solidFill>
                  <a:srgbClr val="000000"/>
                </a:solidFill>
                <a:effectLst/>
                <a:latin typeface="Manrope" pitchFamily="2" charset="0"/>
              </a:rPr>
              <a:t>Προώθηση και δραστηριότητες μάρκετινγκ της εταιρείας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dirty="0">
              <a:solidFill>
                <a:srgbClr val="000000"/>
              </a:solidFill>
              <a:latin typeface="Manrope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1800" b="0" i="0" u="none" strike="noStrike" dirty="0">
                <a:solidFill>
                  <a:srgbClr val="000000"/>
                </a:solidFill>
                <a:effectLst/>
                <a:latin typeface="Manrope" pitchFamily="2" charset="0"/>
              </a:rPr>
              <a:t>Στρατηγική πωλήσεων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dirty="0">
              <a:solidFill>
                <a:srgbClr val="000000"/>
              </a:solidFill>
              <a:latin typeface="Manrope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1800" b="0" i="0" u="none" strike="noStrike" dirty="0">
                <a:solidFill>
                  <a:srgbClr val="000000"/>
                </a:solidFill>
                <a:effectLst/>
                <a:latin typeface="Manrope" pitchFamily="2" charset="0"/>
              </a:rPr>
              <a:t>Στόχοι πωλήσεων</a:t>
            </a:r>
          </a:p>
          <a:p>
            <a:endParaRPr lang="el-GR" dirty="0">
              <a:solidFill>
                <a:srgbClr val="000000"/>
              </a:solidFill>
              <a:latin typeface="Manrope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1800" b="0" i="0" u="none" strike="noStrike" dirty="0">
                <a:solidFill>
                  <a:srgbClr val="000000"/>
                </a:solidFill>
                <a:effectLst/>
                <a:latin typeface="Manrope" pitchFamily="2" charset="0"/>
              </a:rPr>
              <a:t>Τρέχουσες πωλήσεις</a:t>
            </a:r>
            <a:endParaRPr lang="en-US" dirty="0">
              <a:latin typeface="Manrope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A36C60-348E-1EF7-B6C6-3D975B86F624}"/>
              </a:ext>
            </a:extLst>
          </p:cNvPr>
          <p:cNvSpPr txBox="1"/>
          <p:nvPr/>
        </p:nvSpPr>
        <p:spPr>
          <a:xfrm>
            <a:off x="2610035" y="177553"/>
            <a:ext cx="68269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000" dirty="0">
                <a:latin typeface="Manrope" pitchFamily="2" charset="0"/>
              </a:rPr>
              <a:t>Πωλήσεις/Προώθηση</a:t>
            </a:r>
            <a:endParaRPr lang="en-US" sz="3000" dirty="0">
              <a:latin typeface="Manrope" pitchFamily="2" charset="0"/>
            </a:endParaRPr>
          </a:p>
        </p:txBody>
      </p:sp>
      <p:sp>
        <p:nvSpPr>
          <p:cNvPr id="3" name="Arrow: Bent-Up 2">
            <a:extLst>
              <a:ext uri="{FF2B5EF4-FFF2-40B4-BE49-F238E27FC236}">
                <a16:creationId xmlns:a16="http://schemas.microsoft.com/office/drawing/2014/main" id="{31A7C7A6-6817-E842-0191-1430FCDF0C02}"/>
              </a:ext>
            </a:extLst>
          </p:cNvPr>
          <p:cNvSpPr/>
          <p:nvPr/>
        </p:nvSpPr>
        <p:spPr>
          <a:xfrm flipH="1" flipV="1">
            <a:off x="2405849" y="346223"/>
            <a:ext cx="1447060" cy="1091959"/>
          </a:xfrm>
          <a:custGeom>
            <a:avLst/>
            <a:gdLst>
              <a:gd name="connsiteX0" fmla="*/ 0 w 1447060"/>
              <a:gd name="connsiteY0" fmla="*/ 934378 h 1091959"/>
              <a:gd name="connsiteX1" fmla="*/ 514782 w 1447060"/>
              <a:gd name="connsiteY1" fmla="*/ 934378 h 1091959"/>
              <a:gd name="connsiteX2" fmla="*/ 1095280 w 1447060"/>
              <a:gd name="connsiteY2" fmla="*/ 934378 h 1091959"/>
              <a:gd name="connsiteX3" fmla="*/ 1095280 w 1447060"/>
              <a:gd name="connsiteY3" fmla="*/ 610298 h 1091959"/>
              <a:gd name="connsiteX4" fmla="*/ 1095280 w 1447060"/>
              <a:gd name="connsiteY4" fmla="*/ 272990 h 1091959"/>
              <a:gd name="connsiteX5" fmla="*/ 901081 w 1447060"/>
              <a:gd name="connsiteY5" fmla="*/ 272990 h 1091959"/>
              <a:gd name="connsiteX6" fmla="*/ 1174070 w 1447060"/>
              <a:gd name="connsiteY6" fmla="*/ 0 h 1091959"/>
              <a:gd name="connsiteX7" fmla="*/ 1447060 w 1447060"/>
              <a:gd name="connsiteY7" fmla="*/ 272990 h 1091959"/>
              <a:gd name="connsiteX8" fmla="*/ 1252861 w 1447060"/>
              <a:gd name="connsiteY8" fmla="*/ 272990 h 1091959"/>
              <a:gd name="connsiteX9" fmla="*/ 1252861 w 1447060"/>
              <a:gd name="connsiteY9" fmla="*/ 657905 h 1091959"/>
              <a:gd name="connsiteX10" fmla="*/ 1252861 w 1447060"/>
              <a:gd name="connsiteY10" fmla="*/ 1091959 h 1091959"/>
              <a:gd name="connsiteX11" fmla="*/ 810183 w 1447060"/>
              <a:gd name="connsiteY11" fmla="*/ 1091959 h 1091959"/>
              <a:gd name="connsiteX12" fmla="*/ 417620 w 1447060"/>
              <a:gd name="connsiteY12" fmla="*/ 1091959 h 1091959"/>
              <a:gd name="connsiteX13" fmla="*/ 0 w 1447060"/>
              <a:gd name="connsiteY13" fmla="*/ 1091959 h 1091959"/>
              <a:gd name="connsiteX14" fmla="*/ 0 w 1447060"/>
              <a:gd name="connsiteY14" fmla="*/ 934378 h 109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447060" h="1091959" fill="none" extrusionOk="0">
                <a:moveTo>
                  <a:pt x="0" y="934378"/>
                </a:moveTo>
                <a:cubicBezTo>
                  <a:pt x="171148" y="881138"/>
                  <a:pt x="347644" y="984388"/>
                  <a:pt x="514782" y="934378"/>
                </a:cubicBezTo>
                <a:cubicBezTo>
                  <a:pt x="681920" y="884368"/>
                  <a:pt x="944594" y="1003327"/>
                  <a:pt x="1095280" y="934378"/>
                </a:cubicBezTo>
                <a:cubicBezTo>
                  <a:pt x="1074130" y="801398"/>
                  <a:pt x="1128125" y="714658"/>
                  <a:pt x="1095280" y="610298"/>
                </a:cubicBezTo>
                <a:cubicBezTo>
                  <a:pt x="1062435" y="505938"/>
                  <a:pt x="1096795" y="398619"/>
                  <a:pt x="1095280" y="272990"/>
                </a:cubicBezTo>
                <a:cubicBezTo>
                  <a:pt x="1010584" y="284984"/>
                  <a:pt x="956298" y="270181"/>
                  <a:pt x="901081" y="272990"/>
                </a:cubicBezTo>
                <a:cubicBezTo>
                  <a:pt x="994171" y="174701"/>
                  <a:pt x="1113621" y="123577"/>
                  <a:pt x="1174070" y="0"/>
                </a:cubicBezTo>
                <a:cubicBezTo>
                  <a:pt x="1319055" y="89324"/>
                  <a:pt x="1293516" y="163513"/>
                  <a:pt x="1447060" y="272990"/>
                </a:cubicBezTo>
                <a:cubicBezTo>
                  <a:pt x="1378607" y="287721"/>
                  <a:pt x="1300940" y="258076"/>
                  <a:pt x="1252861" y="272990"/>
                </a:cubicBezTo>
                <a:cubicBezTo>
                  <a:pt x="1279692" y="444302"/>
                  <a:pt x="1212032" y="525738"/>
                  <a:pt x="1252861" y="657905"/>
                </a:cubicBezTo>
                <a:cubicBezTo>
                  <a:pt x="1293690" y="790073"/>
                  <a:pt x="1238045" y="978618"/>
                  <a:pt x="1252861" y="1091959"/>
                </a:cubicBezTo>
                <a:cubicBezTo>
                  <a:pt x="1132993" y="1092399"/>
                  <a:pt x="911616" y="1074921"/>
                  <a:pt x="810183" y="1091959"/>
                </a:cubicBezTo>
                <a:cubicBezTo>
                  <a:pt x="708750" y="1108997"/>
                  <a:pt x="554242" y="1066108"/>
                  <a:pt x="417620" y="1091959"/>
                </a:cubicBezTo>
                <a:cubicBezTo>
                  <a:pt x="280998" y="1117810"/>
                  <a:pt x="190436" y="1067417"/>
                  <a:pt x="0" y="1091959"/>
                </a:cubicBezTo>
                <a:cubicBezTo>
                  <a:pt x="-9660" y="1033366"/>
                  <a:pt x="16255" y="1009473"/>
                  <a:pt x="0" y="934378"/>
                </a:cubicBezTo>
                <a:close/>
              </a:path>
              <a:path w="1447060" h="1091959" stroke="0" extrusionOk="0">
                <a:moveTo>
                  <a:pt x="0" y="934378"/>
                </a:moveTo>
                <a:cubicBezTo>
                  <a:pt x="114934" y="880777"/>
                  <a:pt x="313310" y="972986"/>
                  <a:pt x="558593" y="934378"/>
                </a:cubicBezTo>
                <a:cubicBezTo>
                  <a:pt x="803876" y="895770"/>
                  <a:pt x="963832" y="976540"/>
                  <a:pt x="1095280" y="934378"/>
                </a:cubicBezTo>
                <a:cubicBezTo>
                  <a:pt x="1074451" y="784503"/>
                  <a:pt x="1128353" y="766038"/>
                  <a:pt x="1095280" y="610298"/>
                </a:cubicBezTo>
                <a:cubicBezTo>
                  <a:pt x="1062207" y="454558"/>
                  <a:pt x="1100218" y="363457"/>
                  <a:pt x="1095280" y="272990"/>
                </a:cubicBezTo>
                <a:cubicBezTo>
                  <a:pt x="1051868" y="280362"/>
                  <a:pt x="991096" y="270409"/>
                  <a:pt x="901081" y="272990"/>
                </a:cubicBezTo>
                <a:cubicBezTo>
                  <a:pt x="1003147" y="146347"/>
                  <a:pt x="1070331" y="110716"/>
                  <a:pt x="1174070" y="0"/>
                </a:cubicBezTo>
                <a:cubicBezTo>
                  <a:pt x="1263230" y="77128"/>
                  <a:pt x="1347648" y="208919"/>
                  <a:pt x="1447060" y="272990"/>
                </a:cubicBezTo>
                <a:cubicBezTo>
                  <a:pt x="1400649" y="288651"/>
                  <a:pt x="1325147" y="256862"/>
                  <a:pt x="1252861" y="272990"/>
                </a:cubicBezTo>
                <a:cubicBezTo>
                  <a:pt x="1258301" y="414357"/>
                  <a:pt x="1241704" y="559881"/>
                  <a:pt x="1252861" y="674285"/>
                </a:cubicBezTo>
                <a:cubicBezTo>
                  <a:pt x="1264018" y="788690"/>
                  <a:pt x="1208724" y="913072"/>
                  <a:pt x="1252861" y="1091959"/>
                </a:cubicBezTo>
                <a:cubicBezTo>
                  <a:pt x="1105702" y="1114237"/>
                  <a:pt x="963724" y="1069360"/>
                  <a:pt x="847769" y="1091959"/>
                </a:cubicBezTo>
                <a:cubicBezTo>
                  <a:pt x="731814" y="1114558"/>
                  <a:pt x="632742" y="1085955"/>
                  <a:pt x="430149" y="1091959"/>
                </a:cubicBezTo>
                <a:cubicBezTo>
                  <a:pt x="227556" y="1097963"/>
                  <a:pt x="91791" y="1086177"/>
                  <a:pt x="0" y="1091959"/>
                </a:cubicBezTo>
                <a:cubicBezTo>
                  <a:pt x="-359" y="1025579"/>
                  <a:pt x="14673" y="1005803"/>
                  <a:pt x="0" y="934378"/>
                </a:cubicBezTo>
                <a:close/>
              </a:path>
            </a:pathLst>
          </a:custGeom>
          <a:solidFill>
            <a:srgbClr val="00A0AF"/>
          </a:solidFill>
          <a:ln>
            <a:solidFill>
              <a:srgbClr val="E3E24F"/>
            </a:solidFill>
            <a:extLst>
              <a:ext uri="{C807C97D-BFC1-408E-A445-0C87EB9F89A2}">
                <ask:lineSketchStyleProps xmlns:ask="http://schemas.microsoft.com/office/drawing/2018/sketchyshapes" sd="2429637763">
                  <a:prstGeom prst="bentUpArrow">
                    <a:avLst>
                      <a:gd name="adj1" fmla="val 14431"/>
                      <a:gd name="adj2" fmla="val 25000"/>
                      <a:gd name="adj3" fmla="val 25000"/>
                    </a:avLst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7965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E2A173-1062-8715-49AC-138111147743}"/>
              </a:ext>
            </a:extLst>
          </p:cNvPr>
          <p:cNvSpPr txBox="1"/>
          <p:nvPr/>
        </p:nvSpPr>
        <p:spPr>
          <a:xfrm>
            <a:off x="637620" y="1674674"/>
            <a:ext cx="1091676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1800" b="0" i="0" u="none" strike="noStrike" dirty="0">
                <a:solidFill>
                  <a:srgbClr val="000000"/>
                </a:solidFill>
                <a:effectLst/>
                <a:latin typeface="Manrope" pitchFamily="2" charset="0"/>
              </a:rPr>
              <a:t>Οργανωτική δομή</a:t>
            </a: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Manrope" pitchFamily="2" charset="0"/>
              </a:rPr>
              <a:t> </a:t>
            </a:r>
            <a:r>
              <a:rPr lang="el-GR" sz="1800" b="0" i="0" u="none" strike="noStrike" dirty="0">
                <a:solidFill>
                  <a:srgbClr val="000000"/>
                </a:solidFill>
                <a:effectLst/>
                <a:latin typeface="Manrope" pitchFamily="2" charset="0"/>
              </a:rPr>
              <a:t>και Δυναμική της ομάδας (Ποια είναι η ομάδα; Τι ρόλο ανέλαβε ο καθένας και πώς βοήθησε;)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dirty="0">
              <a:solidFill>
                <a:srgbClr val="000000"/>
              </a:solidFill>
              <a:latin typeface="Manrope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1800" b="0" i="0" u="none" strike="noStrike" dirty="0">
                <a:solidFill>
                  <a:srgbClr val="000000"/>
                </a:solidFill>
                <a:effectLst/>
                <a:latin typeface="Manrope" pitchFamily="2" charset="0"/>
              </a:rPr>
              <a:t>Επικοινωνία μεταξύ των μελών της και συνεργασία με εξωτερικούς παράγοντες/φορείς (</a:t>
            </a:r>
            <a:r>
              <a:rPr lang="el-GR" sz="1800" b="0" i="0" u="none" strike="noStrike" dirty="0" err="1">
                <a:solidFill>
                  <a:srgbClr val="000000"/>
                </a:solidFill>
                <a:effectLst/>
                <a:latin typeface="Manrope" pitchFamily="2" charset="0"/>
              </a:rPr>
              <a:t>stakeholders</a:t>
            </a:r>
            <a:r>
              <a:rPr lang="el-GR" sz="1800" b="0" i="0" u="none" strike="noStrike" dirty="0">
                <a:solidFill>
                  <a:srgbClr val="000000"/>
                </a:solidFill>
                <a:effectLst/>
                <a:latin typeface="Manrope" pitchFamily="2" charset="0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dirty="0">
              <a:solidFill>
                <a:srgbClr val="000000"/>
              </a:solidFill>
              <a:latin typeface="Manrope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1800" b="0" i="0" u="none" strike="noStrike" dirty="0">
                <a:solidFill>
                  <a:srgbClr val="000000"/>
                </a:solidFill>
                <a:effectLst/>
                <a:latin typeface="Manrope" pitchFamily="2" charset="0"/>
              </a:rPr>
              <a:t>Περιγραφή της ικανότητας της ομάδας (διοικητική αντίληψη) να εκτελέσει τη στρατηγική της.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dirty="0">
              <a:solidFill>
                <a:srgbClr val="000000"/>
              </a:solidFill>
              <a:latin typeface="Manrope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1800" b="0" i="0" u="none" strike="noStrike" dirty="0">
                <a:solidFill>
                  <a:srgbClr val="000000"/>
                </a:solidFill>
                <a:effectLst/>
                <a:latin typeface="Manrope" pitchFamily="2" charset="0"/>
              </a:rPr>
              <a:t>Συσχέτιση των εμπειριών που έχει αναπτύξει η ομάδα με τις δυσκολίες, αλλά και τις θετικές εμπειρίες που αποκόμισε κατά τη διάρκεια της λειτουργίας της εταιρείας είναι θεμιτή.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dirty="0">
              <a:solidFill>
                <a:srgbClr val="000000"/>
              </a:solidFill>
              <a:latin typeface="Manrope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1800" b="0" i="0" u="none" strike="noStrike" dirty="0">
                <a:solidFill>
                  <a:srgbClr val="000000"/>
                </a:solidFill>
                <a:effectLst/>
                <a:latin typeface="Manrope" pitchFamily="2" charset="0"/>
              </a:rPr>
              <a:t>Αξιοποίηση επιχειρηματικού συμβούλου (Μέντορα).</a:t>
            </a:r>
            <a:endParaRPr lang="en-US" dirty="0">
              <a:latin typeface="Manrope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A36C60-348E-1EF7-B6C6-3D975B86F624}"/>
              </a:ext>
            </a:extLst>
          </p:cNvPr>
          <p:cNvSpPr txBox="1"/>
          <p:nvPr/>
        </p:nvSpPr>
        <p:spPr>
          <a:xfrm>
            <a:off x="2610035" y="177553"/>
            <a:ext cx="68269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000" dirty="0">
                <a:latin typeface="Manrope" pitchFamily="2" charset="0"/>
              </a:rPr>
              <a:t>Ομάδα και Διοίκηση</a:t>
            </a:r>
            <a:endParaRPr lang="en-US" sz="3000" dirty="0">
              <a:latin typeface="Manrope" pitchFamily="2" charset="0"/>
            </a:endParaRPr>
          </a:p>
        </p:txBody>
      </p:sp>
      <p:sp>
        <p:nvSpPr>
          <p:cNvPr id="3" name="Arrow: Bent-Up 2">
            <a:extLst>
              <a:ext uri="{FF2B5EF4-FFF2-40B4-BE49-F238E27FC236}">
                <a16:creationId xmlns:a16="http://schemas.microsoft.com/office/drawing/2014/main" id="{31A7C7A6-6817-E842-0191-1430FCDF0C02}"/>
              </a:ext>
            </a:extLst>
          </p:cNvPr>
          <p:cNvSpPr/>
          <p:nvPr/>
        </p:nvSpPr>
        <p:spPr>
          <a:xfrm flipH="1" flipV="1">
            <a:off x="2405849" y="346223"/>
            <a:ext cx="1447060" cy="1091959"/>
          </a:xfrm>
          <a:custGeom>
            <a:avLst/>
            <a:gdLst>
              <a:gd name="connsiteX0" fmla="*/ 0 w 1447060"/>
              <a:gd name="connsiteY0" fmla="*/ 934378 h 1091959"/>
              <a:gd name="connsiteX1" fmla="*/ 514782 w 1447060"/>
              <a:gd name="connsiteY1" fmla="*/ 934378 h 1091959"/>
              <a:gd name="connsiteX2" fmla="*/ 1095280 w 1447060"/>
              <a:gd name="connsiteY2" fmla="*/ 934378 h 1091959"/>
              <a:gd name="connsiteX3" fmla="*/ 1095280 w 1447060"/>
              <a:gd name="connsiteY3" fmla="*/ 610298 h 1091959"/>
              <a:gd name="connsiteX4" fmla="*/ 1095280 w 1447060"/>
              <a:gd name="connsiteY4" fmla="*/ 272990 h 1091959"/>
              <a:gd name="connsiteX5" fmla="*/ 901081 w 1447060"/>
              <a:gd name="connsiteY5" fmla="*/ 272990 h 1091959"/>
              <a:gd name="connsiteX6" fmla="*/ 1174070 w 1447060"/>
              <a:gd name="connsiteY6" fmla="*/ 0 h 1091959"/>
              <a:gd name="connsiteX7" fmla="*/ 1447060 w 1447060"/>
              <a:gd name="connsiteY7" fmla="*/ 272990 h 1091959"/>
              <a:gd name="connsiteX8" fmla="*/ 1252861 w 1447060"/>
              <a:gd name="connsiteY8" fmla="*/ 272990 h 1091959"/>
              <a:gd name="connsiteX9" fmla="*/ 1252861 w 1447060"/>
              <a:gd name="connsiteY9" fmla="*/ 657905 h 1091959"/>
              <a:gd name="connsiteX10" fmla="*/ 1252861 w 1447060"/>
              <a:gd name="connsiteY10" fmla="*/ 1091959 h 1091959"/>
              <a:gd name="connsiteX11" fmla="*/ 810183 w 1447060"/>
              <a:gd name="connsiteY11" fmla="*/ 1091959 h 1091959"/>
              <a:gd name="connsiteX12" fmla="*/ 417620 w 1447060"/>
              <a:gd name="connsiteY12" fmla="*/ 1091959 h 1091959"/>
              <a:gd name="connsiteX13" fmla="*/ 0 w 1447060"/>
              <a:gd name="connsiteY13" fmla="*/ 1091959 h 1091959"/>
              <a:gd name="connsiteX14" fmla="*/ 0 w 1447060"/>
              <a:gd name="connsiteY14" fmla="*/ 934378 h 109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447060" h="1091959" fill="none" extrusionOk="0">
                <a:moveTo>
                  <a:pt x="0" y="934378"/>
                </a:moveTo>
                <a:cubicBezTo>
                  <a:pt x="171148" y="881138"/>
                  <a:pt x="347644" y="984388"/>
                  <a:pt x="514782" y="934378"/>
                </a:cubicBezTo>
                <a:cubicBezTo>
                  <a:pt x="681920" y="884368"/>
                  <a:pt x="944594" y="1003327"/>
                  <a:pt x="1095280" y="934378"/>
                </a:cubicBezTo>
                <a:cubicBezTo>
                  <a:pt x="1074130" y="801398"/>
                  <a:pt x="1128125" y="714658"/>
                  <a:pt x="1095280" y="610298"/>
                </a:cubicBezTo>
                <a:cubicBezTo>
                  <a:pt x="1062435" y="505938"/>
                  <a:pt x="1096795" y="398619"/>
                  <a:pt x="1095280" y="272990"/>
                </a:cubicBezTo>
                <a:cubicBezTo>
                  <a:pt x="1010584" y="284984"/>
                  <a:pt x="956298" y="270181"/>
                  <a:pt x="901081" y="272990"/>
                </a:cubicBezTo>
                <a:cubicBezTo>
                  <a:pt x="994171" y="174701"/>
                  <a:pt x="1113621" y="123577"/>
                  <a:pt x="1174070" y="0"/>
                </a:cubicBezTo>
                <a:cubicBezTo>
                  <a:pt x="1319055" y="89324"/>
                  <a:pt x="1293516" y="163513"/>
                  <a:pt x="1447060" y="272990"/>
                </a:cubicBezTo>
                <a:cubicBezTo>
                  <a:pt x="1378607" y="287721"/>
                  <a:pt x="1300940" y="258076"/>
                  <a:pt x="1252861" y="272990"/>
                </a:cubicBezTo>
                <a:cubicBezTo>
                  <a:pt x="1279692" y="444302"/>
                  <a:pt x="1212032" y="525738"/>
                  <a:pt x="1252861" y="657905"/>
                </a:cubicBezTo>
                <a:cubicBezTo>
                  <a:pt x="1293690" y="790073"/>
                  <a:pt x="1238045" y="978618"/>
                  <a:pt x="1252861" y="1091959"/>
                </a:cubicBezTo>
                <a:cubicBezTo>
                  <a:pt x="1132993" y="1092399"/>
                  <a:pt x="911616" y="1074921"/>
                  <a:pt x="810183" y="1091959"/>
                </a:cubicBezTo>
                <a:cubicBezTo>
                  <a:pt x="708750" y="1108997"/>
                  <a:pt x="554242" y="1066108"/>
                  <a:pt x="417620" y="1091959"/>
                </a:cubicBezTo>
                <a:cubicBezTo>
                  <a:pt x="280998" y="1117810"/>
                  <a:pt x="190436" y="1067417"/>
                  <a:pt x="0" y="1091959"/>
                </a:cubicBezTo>
                <a:cubicBezTo>
                  <a:pt x="-9660" y="1033366"/>
                  <a:pt x="16255" y="1009473"/>
                  <a:pt x="0" y="934378"/>
                </a:cubicBezTo>
                <a:close/>
              </a:path>
              <a:path w="1447060" h="1091959" stroke="0" extrusionOk="0">
                <a:moveTo>
                  <a:pt x="0" y="934378"/>
                </a:moveTo>
                <a:cubicBezTo>
                  <a:pt x="114934" y="880777"/>
                  <a:pt x="313310" y="972986"/>
                  <a:pt x="558593" y="934378"/>
                </a:cubicBezTo>
                <a:cubicBezTo>
                  <a:pt x="803876" y="895770"/>
                  <a:pt x="963832" y="976540"/>
                  <a:pt x="1095280" y="934378"/>
                </a:cubicBezTo>
                <a:cubicBezTo>
                  <a:pt x="1074451" y="784503"/>
                  <a:pt x="1128353" y="766038"/>
                  <a:pt x="1095280" y="610298"/>
                </a:cubicBezTo>
                <a:cubicBezTo>
                  <a:pt x="1062207" y="454558"/>
                  <a:pt x="1100218" y="363457"/>
                  <a:pt x="1095280" y="272990"/>
                </a:cubicBezTo>
                <a:cubicBezTo>
                  <a:pt x="1051868" y="280362"/>
                  <a:pt x="991096" y="270409"/>
                  <a:pt x="901081" y="272990"/>
                </a:cubicBezTo>
                <a:cubicBezTo>
                  <a:pt x="1003147" y="146347"/>
                  <a:pt x="1070331" y="110716"/>
                  <a:pt x="1174070" y="0"/>
                </a:cubicBezTo>
                <a:cubicBezTo>
                  <a:pt x="1263230" y="77128"/>
                  <a:pt x="1347648" y="208919"/>
                  <a:pt x="1447060" y="272990"/>
                </a:cubicBezTo>
                <a:cubicBezTo>
                  <a:pt x="1400649" y="288651"/>
                  <a:pt x="1325147" y="256862"/>
                  <a:pt x="1252861" y="272990"/>
                </a:cubicBezTo>
                <a:cubicBezTo>
                  <a:pt x="1258301" y="414357"/>
                  <a:pt x="1241704" y="559881"/>
                  <a:pt x="1252861" y="674285"/>
                </a:cubicBezTo>
                <a:cubicBezTo>
                  <a:pt x="1264018" y="788690"/>
                  <a:pt x="1208724" y="913072"/>
                  <a:pt x="1252861" y="1091959"/>
                </a:cubicBezTo>
                <a:cubicBezTo>
                  <a:pt x="1105702" y="1114237"/>
                  <a:pt x="963724" y="1069360"/>
                  <a:pt x="847769" y="1091959"/>
                </a:cubicBezTo>
                <a:cubicBezTo>
                  <a:pt x="731814" y="1114558"/>
                  <a:pt x="632742" y="1085955"/>
                  <a:pt x="430149" y="1091959"/>
                </a:cubicBezTo>
                <a:cubicBezTo>
                  <a:pt x="227556" y="1097963"/>
                  <a:pt x="91791" y="1086177"/>
                  <a:pt x="0" y="1091959"/>
                </a:cubicBezTo>
                <a:cubicBezTo>
                  <a:pt x="-359" y="1025579"/>
                  <a:pt x="14673" y="1005803"/>
                  <a:pt x="0" y="934378"/>
                </a:cubicBezTo>
                <a:close/>
              </a:path>
            </a:pathLst>
          </a:custGeom>
          <a:solidFill>
            <a:srgbClr val="00A0AF"/>
          </a:solidFill>
          <a:ln>
            <a:solidFill>
              <a:srgbClr val="E3E24F"/>
            </a:solidFill>
            <a:extLst>
              <a:ext uri="{C807C97D-BFC1-408E-A445-0C87EB9F89A2}">
                <ask:lineSketchStyleProps xmlns:ask="http://schemas.microsoft.com/office/drawing/2018/sketchyshapes" sd="2429637763">
                  <a:prstGeom prst="bentUpArrow">
                    <a:avLst>
                      <a:gd name="adj1" fmla="val 14431"/>
                      <a:gd name="adj2" fmla="val 25000"/>
                      <a:gd name="adj3" fmla="val 25000"/>
                    </a:avLst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4012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E2A173-1062-8715-49AC-138111147743}"/>
              </a:ext>
            </a:extLst>
          </p:cNvPr>
          <p:cNvSpPr txBox="1"/>
          <p:nvPr/>
        </p:nvSpPr>
        <p:spPr>
          <a:xfrm>
            <a:off x="637620" y="1674674"/>
            <a:ext cx="109167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1800" b="0" i="0" u="none" strike="noStrike" dirty="0">
                <a:solidFill>
                  <a:srgbClr val="000000"/>
                </a:solidFill>
                <a:effectLst/>
                <a:latin typeface="Manrope" pitchFamily="2" charset="0"/>
              </a:rPr>
              <a:t>Δεν πρέπει να υπερβαίνει τη μία σελίδα.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dirty="0">
              <a:solidFill>
                <a:srgbClr val="000000"/>
              </a:solidFill>
              <a:latin typeface="Manrope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1800" b="0" i="0" u="none" strike="noStrike" dirty="0">
                <a:solidFill>
                  <a:srgbClr val="000000"/>
                </a:solidFill>
                <a:effectLst/>
                <a:latin typeface="Manrope" pitchFamily="2" charset="0"/>
              </a:rPr>
              <a:t>Παρουσιάζει την κερδοφορία της επιχείρησης, από πού προήλθαν τα κέρδη και γιατί (μικτό και καθαρό περιθώριο κέρδους, σταθερών έναντι μεταβλητών δαπανών).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dirty="0">
              <a:solidFill>
                <a:srgbClr val="000000"/>
              </a:solidFill>
              <a:latin typeface="Manrope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1800" b="0" i="0" u="none" strike="noStrike" dirty="0">
                <a:solidFill>
                  <a:srgbClr val="000000"/>
                </a:solidFill>
                <a:effectLst/>
                <a:latin typeface="Manrope" pitchFamily="2" charset="0"/>
              </a:rPr>
              <a:t>Εξηγεί τους καθοριστικούς παράγοντες της κερδοφορίας, πόσο επεκτάσιμη είναι η επιχείρηση και πώς θα μεταβάλλονταν τα έσοδα, το κόστος και το κέρδος με μια επέκταση.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dirty="0">
              <a:solidFill>
                <a:srgbClr val="000000"/>
              </a:solidFill>
              <a:latin typeface="Manrope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A36C60-348E-1EF7-B6C6-3D975B86F624}"/>
              </a:ext>
            </a:extLst>
          </p:cNvPr>
          <p:cNvSpPr txBox="1"/>
          <p:nvPr/>
        </p:nvSpPr>
        <p:spPr>
          <a:xfrm>
            <a:off x="0" y="177553"/>
            <a:ext cx="12192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000" dirty="0">
                <a:latin typeface="Manrope" pitchFamily="2" charset="0"/>
              </a:rPr>
              <a:t>Επιχειρηματική Απόδοση και Κερδοφορία</a:t>
            </a:r>
            <a:endParaRPr lang="en-US" sz="3000" dirty="0">
              <a:latin typeface="Manrope" pitchFamily="2" charset="0"/>
            </a:endParaRPr>
          </a:p>
        </p:txBody>
      </p:sp>
      <p:sp>
        <p:nvSpPr>
          <p:cNvPr id="2" name="Arrow: Bent-Up 1">
            <a:extLst>
              <a:ext uri="{FF2B5EF4-FFF2-40B4-BE49-F238E27FC236}">
                <a16:creationId xmlns:a16="http://schemas.microsoft.com/office/drawing/2014/main" id="{9C7571C1-D8B4-BFBC-3393-40D0C09CE112}"/>
              </a:ext>
            </a:extLst>
          </p:cNvPr>
          <p:cNvSpPr/>
          <p:nvPr/>
        </p:nvSpPr>
        <p:spPr>
          <a:xfrm flipH="1" flipV="1">
            <a:off x="1846554" y="346222"/>
            <a:ext cx="488271" cy="1091959"/>
          </a:xfrm>
          <a:custGeom>
            <a:avLst/>
            <a:gdLst>
              <a:gd name="connsiteX0" fmla="*/ 0 w 488271"/>
              <a:gd name="connsiteY0" fmla="*/ 1021497 h 1091959"/>
              <a:gd name="connsiteX1" fmla="*/ 330972 w 488271"/>
              <a:gd name="connsiteY1" fmla="*/ 1021497 h 1091959"/>
              <a:gd name="connsiteX2" fmla="*/ 330972 w 488271"/>
              <a:gd name="connsiteY2" fmla="*/ 598765 h 1091959"/>
              <a:gd name="connsiteX3" fmla="*/ 330972 w 488271"/>
              <a:gd name="connsiteY3" fmla="*/ 122068 h 1091959"/>
              <a:gd name="connsiteX4" fmla="*/ 244136 w 488271"/>
              <a:gd name="connsiteY4" fmla="*/ 122068 h 1091959"/>
              <a:gd name="connsiteX5" fmla="*/ 366203 w 488271"/>
              <a:gd name="connsiteY5" fmla="*/ 0 h 1091959"/>
              <a:gd name="connsiteX6" fmla="*/ 488271 w 488271"/>
              <a:gd name="connsiteY6" fmla="*/ 122068 h 1091959"/>
              <a:gd name="connsiteX7" fmla="*/ 401434 w 488271"/>
              <a:gd name="connsiteY7" fmla="*/ 122068 h 1091959"/>
              <a:gd name="connsiteX8" fmla="*/ 401434 w 488271"/>
              <a:gd name="connsiteY8" fmla="*/ 577917 h 1091959"/>
              <a:gd name="connsiteX9" fmla="*/ 401434 w 488271"/>
              <a:gd name="connsiteY9" fmla="*/ 1091959 h 1091959"/>
              <a:gd name="connsiteX10" fmla="*/ 0 w 488271"/>
              <a:gd name="connsiteY10" fmla="*/ 1091959 h 1091959"/>
              <a:gd name="connsiteX11" fmla="*/ 0 w 488271"/>
              <a:gd name="connsiteY11" fmla="*/ 1021497 h 109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88271" h="1091959" fill="none" extrusionOk="0">
                <a:moveTo>
                  <a:pt x="0" y="1021497"/>
                </a:moveTo>
                <a:cubicBezTo>
                  <a:pt x="115323" y="1020298"/>
                  <a:pt x="184887" y="1043713"/>
                  <a:pt x="330972" y="1021497"/>
                </a:cubicBezTo>
                <a:cubicBezTo>
                  <a:pt x="320491" y="890278"/>
                  <a:pt x="336220" y="762980"/>
                  <a:pt x="330972" y="598765"/>
                </a:cubicBezTo>
                <a:cubicBezTo>
                  <a:pt x="325724" y="434550"/>
                  <a:pt x="370025" y="312869"/>
                  <a:pt x="330972" y="122068"/>
                </a:cubicBezTo>
                <a:cubicBezTo>
                  <a:pt x="305957" y="126456"/>
                  <a:pt x="268339" y="113141"/>
                  <a:pt x="244136" y="122068"/>
                </a:cubicBezTo>
                <a:cubicBezTo>
                  <a:pt x="292325" y="62421"/>
                  <a:pt x="336335" y="45182"/>
                  <a:pt x="366203" y="0"/>
                </a:cubicBezTo>
                <a:cubicBezTo>
                  <a:pt x="426524" y="32511"/>
                  <a:pt x="423719" y="70324"/>
                  <a:pt x="488271" y="122068"/>
                </a:cubicBezTo>
                <a:cubicBezTo>
                  <a:pt x="470432" y="125282"/>
                  <a:pt x="444369" y="112450"/>
                  <a:pt x="401434" y="122068"/>
                </a:cubicBezTo>
                <a:cubicBezTo>
                  <a:pt x="416291" y="341495"/>
                  <a:pt x="350244" y="370757"/>
                  <a:pt x="401434" y="577917"/>
                </a:cubicBezTo>
                <a:cubicBezTo>
                  <a:pt x="452624" y="785077"/>
                  <a:pt x="384168" y="883040"/>
                  <a:pt x="401434" y="1091959"/>
                </a:cubicBezTo>
                <a:cubicBezTo>
                  <a:pt x="221173" y="1137990"/>
                  <a:pt x="159736" y="1048580"/>
                  <a:pt x="0" y="1091959"/>
                </a:cubicBezTo>
                <a:cubicBezTo>
                  <a:pt x="-4410" y="1060290"/>
                  <a:pt x="4661" y="1050021"/>
                  <a:pt x="0" y="1021497"/>
                </a:cubicBezTo>
                <a:close/>
              </a:path>
              <a:path w="488271" h="1091959" stroke="0" extrusionOk="0">
                <a:moveTo>
                  <a:pt x="0" y="1021497"/>
                </a:moveTo>
                <a:cubicBezTo>
                  <a:pt x="148998" y="1007591"/>
                  <a:pt x="260579" y="1047370"/>
                  <a:pt x="330972" y="1021497"/>
                </a:cubicBezTo>
                <a:cubicBezTo>
                  <a:pt x="315638" y="822969"/>
                  <a:pt x="376031" y="744843"/>
                  <a:pt x="330972" y="571783"/>
                </a:cubicBezTo>
                <a:cubicBezTo>
                  <a:pt x="285913" y="398723"/>
                  <a:pt x="380588" y="320385"/>
                  <a:pt x="330972" y="122068"/>
                </a:cubicBezTo>
                <a:cubicBezTo>
                  <a:pt x="310540" y="132055"/>
                  <a:pt x="266270" y="115395"/>
                  <a:pt x="244136" y="122068"/>
                </a:cubicBezTo>
                <a:cubicBezTo>
                  <a:pt x="273832" y="84441"/>
                  <a:pt x="321594" y="48859"/>
                  <a:pt x="366203" y="0"/>
                </a:cubicBezTo>
                <a:cubicBezTo>
                  <a:pt x="407605" y="29293"/>
                  <a:pt x="434891" y="83175"/>
                  <a:pt x="488271" y="122068"/>
                </a:cubicBezTo>
                <a:cubicBezTo>
                  <a:pt x="459417" y="131713"/>
                  <a:pt x="440828" y="117419"/>
                  <a:pt x="401434" y="122068"/>
                </a:cubicBezTo>
                <a:cubicBezTo>
                  <a:pt x="422062" y="339545"/>
                  <a:pt x="397579" y="439418"/>
                  <a:pt x="401434" y="597315"/>
                </a:cubicBezTo>
                <a:cubicBezTo>
                  <a:pt x="405289" y="755212"/>
                  <a:pt x="383339" y="934066"/>
                  <a:pt x="401434" y="1091959"/>
                </a:cubicBezTo>
                <a:cubicBezTo>
                  <a:pt x="265724" y="1094202"/>
                  <a:pt x="150051" y="1089659"/>
                  <a:pt x="0" y="1091959"/>
                </a:cubicBezTo>
                <a:cubicBezTo>
                  <a:pt x="-2641" y="1063829"/>
                  <a:pt x="174" y="1035845"/>
                  <a:pt x="0" y="1021497"/>
                </a:cubicBezTo>
                <a:close/>
              </a:path>
            </a:pathLst>
          </a:custGeom>
          <a:solidFill>
            <a:srgbClr val="00A0AF"/>
          </a:solidFill>
          <a:ln>
            <a:solidFill>
              <a:srgbClr val="E3E24F"/>
            </a:solidFill>
            <a:extLst>
              <a:ext uri="{C807C97D-BFC1-408E-A445-0C87EB9F89A2}">
                <ask:lineSketchStyleProps xmlns:ask="http://schemas.microsoft.com/office/drawing/2018/sketchyshapes" sd="2429637763">
                  <a:prstGeom prst="bentUpArrow">
                    <a:avLst>
                      <a:gd name="adj1" fmla="val 14431"/>
                      <a:gd name="adj2" fmla="val 25000"/>
                      <a:gd name="adj3" fmla="val 25000"/>
                    </a:avLst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2134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4E2A173-1062-8715-49AC-138111147743}"/>
              </a:ext>
            </a:extLst>
          </p:cNvPr>
          <p:cNvSpPr txBox="1"/>
          <p:nvPr/>
        </p:nvSpPr>
        <p:spPr>
          <a:xfrm>
            <a:off x="637620" y="1674674"/>
            <a:ext cx="1091676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1800" b="0" i="0" u="none" strike="noStrike" dirty="0">
                <a:solidFill>
                  <a:srgbClr val="000000"/>
                </a:solidFill>
                <a:effectLst/>
                <a:latin typeface="Manrope" pitchFamily="2" charset="0"/>
              </a:rPr>
              <a:t>Προτεινόμενη έκταση είναι μία σελίδα.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dirty="0">
              <a:solidFill>
                <a:srgbClr val="000000"/>
              </a:solidFill>
              <a:latin typeface="Manrope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1800" b="0" i="0" u="none" strike="noStrike" dirty="0">
                <a:solidFill>
                  <a:srgbClr val="000000"/>
                </a:solidFill>
                <a:effectLst/>
                <a:latin typeface="Manrope" pitchFamily="2" charset="0"/>
              </a:rPr>
              <a:t>Παρέχει ανάλυση των χρηματοοικονομικών στοιχείων καθώς και πληροφορίες σχετικά με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>
                <a:solidFill>
                  <a:srgbClr val="000000"/>
                </a:solidFill>
                <a:latin typeface="Manrope" pitchFamily="2" charset="0"/>
              </a:rPr>
              <a:t>Έσοδα και έξοδα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1800" b="0" i="0" u="none" strike="noStrike" dirty="0">
                <a:solidFill>
                  <a:srgbClr val="000000"/>
                </a:solidFill>
                <a:effectLst/>
                <a:latin typeface="Manrope" pitchFamily="2" charset="0"/>
              </a:rPr>
              <a:t>απαιτούμενα κεφάλαια και τη χρήση των κεφαλαίων</a:t>
            </a:r>
            <a:endParaRPr lang="el-GR" dirty="0">
              <a:solidFill>
                <a:srgbClr val="000000"/>
              </a:solidFill>
              <a:latin typeface="Manrope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1800" b="0" i="0" u="none" strike="noStrike" dirty="0">
                <a:solidFill>
                  <a:srgbClr val="000000"/>
                </a:solidFill>
                <a:effectLst/>
                <a:latin typeface="Manrope" pitchFamily="2" charset="0"/>
              </a:rPr>
              <a:t>τις χρηματοοικονομικές παραδοχές (</a:t>
            </a:r>
            <a:r>
              <a:rPr lang="el-GR" sz="1800" b="0" i="0" u="none" strike="noStrike" dirty="0" err="1">
                <a:solidFill>
                  <a:srgbClr val="000000"/>
                </a:solidFill>
                <a:effectLst/>
                <a:latin typeface="Manrope" pitchFamily="2" charset="0"/>
              </a:rPr>
              <a:t>assumptions</a:t>
            </a:r>
            <a:r>
              <a:rPr lang="el-GR" sz="1800" b="0" i="0" u="none" strike="noStrike" dirty="0">
                <a:solidFill>
                  <a:srgbClr val="000000"/>
                </a:solidFill>
                <a:effectLst/>
                <a:latin typeface="Manrope" pitchFamily="2" charset="0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1800" b="0" i="0" u="none" strike="noStrike" dirty="0">
                <a:solidFill>
                  <a:srgbClr val="000000"/>
                </a:solidFill>
                <a:effectLst/>
                <a:latin typeface="Manrope" pitchFamily="2" charset="0"/>
              </a:rPr>
              <a:t>τη σύγκριση με τις αρχικές χρηματοοικονομικές προβλέψεις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dirty="0">
              <a:solidFill>
                <a:srgbClr val="000000"/>
              </a:solidFill>
              <a:latin typeface="Manrope" pitchFamily="2" charset="0"/>
            </a:endParaRPr>
          </a:p>
          <a:p>
            <a:r>
              <a:rPr lang="el-GR" dirty="0">
                <a:solidFill>
                  <a:srgbClr val="000000"/>
                </a:solidFill>
                <a:latin typeface="Manrope" pitchFamily="2" charset="0"/>
              </a:rPr>
              <a:t>Καταγράψτε τι χρειαστήκατε για: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>
                <a:solidFill>
                  <a:srgbClr val="000000"/>
                </a:solidFill>
                <a:latin typeface="Manrope" pitchFamily="2" charset="0"/>
              </a:rPr>
              <a:t>Την δημιουργία του προϊόντος/υπηρεσίας;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>
                <a:solidFill>
                  <a:srgbClr val="000000"/>
                </a:solidFill>
                <a:latin typeface="Manrope" pitchFamily="2" charset="0"/>
              </a:rPr>
              <a:t>Την επικοινωνία του προϊόντος;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>
                <a:solidFill>
                  <a:srgbClr val="000000"/>
                </a:solidFill>
                <a:latin typeface="Manrope" pitchFamily="2" charset="0"/>
              </a:rPr>
              <a:t>Την επαφή σας με τους πελάτες;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>
                <a:solidFill>
                  <a:srgbClr val="000000"/>
                </a:solidFill>
                <a:latin typeface="Manrope" pitchFamily="2" charset="0"/>
              </a:rPr>
              <a:t>ποιοι συνεργάτες μπορούν να σας βοηθήσουν και πώς;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dirty="0">
                <a:latin typeface="Manrope" pitchFamily="2" charset="0"/>
              </a:rPr>
              <a:t>Πώς εξασφαλίσατε έσοδα για την επιχείρησής σας;</a:t>
            </a:r>
          </a:p>
          <a:p>
            <a:endParaRPr lang="el-GR" dirty="0">
              <a:solidFill>
                <a:srgbClr val="000000"/>
              </a:solidFill>
              <a:latin typeface="Manrope" pitchFamily="2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dirty="0">
              <a:solidFill>
                <a:srgbClr val="000000"/>
              </a:solidFill>
              <a:latin typeface="Manrope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5A36C60-348E-1EF7-B6C6-3D975B86F624}"/>
              </a:ext>
            </a:extLst>
          </p:cNvPr>
          <p:cNvSpPr txBox="1"/>
          <p:nvPr/>
        </p:nvSpPr>
        <p:spPr>
          <a:xfrm>
            <a:off x="2610035" y="177553"/>
            <a:ext cx="682692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3000" dirty="0">
                <a:latin typeface="Manrope" pitchFamily="2" charset="0"/>
              </a:rPr>
              <a:t>Χρηματοοικονομικά</a:t>
            </a:r>
            <a:endParaRPr lang="en-US" sz="3000" dirty="0">
              <a:latin typeface="Manrope" pitchFamily="2" charset="0"/>
            </a:endParaRPr>
          </a:p>
        </p:txBody>
      </p:sp>
      <p:sp>
        <p:nvSpPr>
          <p:cNvPr id="3" name="Arrow: Bent-Up 2">
            <a:extLst>
              <a:ext uri="{FF2B5EF4-FFF2-40B4-BE49-F238E27FC236}">
                <a16:creationId xmlns:a16="http://schemas.microsoft.com/office/drawing/2014/main" id="{31A7C7A6-6817-E842-0191-1430FCDF0C02}"/>
              </a:ext>
            </a:extLst>
          </p:cNvPr>
          <p:cNvSpPr/>
          <p:nvPr/>
        </p:nvSpPr>
        <p:spPr>
          <a:xfrm flipH="1" flipV="1">
            <a:off x="2405849" y="346223"/>
            <a:ext cx="1447060" cy="1091959"/>
          </a:xfrm>
          <a:custGeom>
            <a:avLst/>
            <a:gdLst>
              <a:gd name="connsiteX0" fmla="*/ 0 w 1447060"/>
              <a:gd name="connsiteY0" fmla="*/ 934378 h 1091959"/>
              <a:gd name="connsiteX1" fmla="*/ 514782 w 1447060"/>
              <a:gd name="connsiteY1" fmla="*/ 934378 h 1091959"/>
              <a:gd name="connsiteX2" fmla="*/ 1095280 w 1447060"/>
              <a:gd name="connsiteY2" fmla="*/ 934378 h 1091959"/>
              <a:gd name="connsiteX3" fmla="*/ 1095280 w 1447060"/>
              <a:gd name="connsiteY3" fmla="*/ 610298 h 1091959"/>
              <a:gd name="connsiteX4" fmla="*/ 1095280 w 1447060"/>
              <a:gd name="connsiteY4" fmla="*/ 272990 h 1091959"/>
              <a:gd name="connsiteX5" fmla="*/ 901081 w 1447060"/>
              <a:gd name="connsiteY5" fmla="*/ 272990 h 1091959"/>
              <a:gd name="connsiteX6" fmla="*/ 1174070 w 1447060"/>
              <a:gd name="connsiteY6" fmla="*/ 0 h 1091959"/>
              <a:gd name="connsiteX7" fmla="*/ 1447060 w 1447060"/>
              <a:gd name="connsiteY7" fmla="*/ 272990 h 1091959"/>
              <a:gd name="connsiteX8" fmla="*/ 1252861 w 1447060"/>
              <a:gd name="connsiteY8" fmla="*/ 272990 h 1091959"/>
              <a:gd name="connsiteX9" fmla="*/ 1252861 w 1447060"/>
              <a:gd name="connsiteY9" fmla="*/ 657905 h 1091959"/>
              <a:gd name="connsiteX10" fmla="*/ 1252861 w 1447060"/>
              <a:gd name="connsiteY10" fmla="*/ 1091959 h 1091959"/>
              <a:gd name="connsiteX11" fmla="*/ 810183 w 1447060"/>
              <a:gd name="connsiteY11" fmla="*/ 1091959 h 1091959"/>
              <a:gd name="connsiteX12" fmla="*/ 417620 w 1447060"/>
              <a:gd name="connsiteY12" fmla="*/ 1091959 h 1091959"/>
              <a:gd name="connsiteX13" fmla="*/ 0 w 1447060"/>
              <a:gd name="connsiteY13" fmla="*/ 1091959 h 1091959"/>
              <a:gd name="connsiteX14" fmla="*/ 0 w 1447060"/>
              <a:gd name="connsiteY14" fmla="*/ 934378 h 10919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447060" h="1091959" fill="none" extrusionOk="0">
                <a:moveTo>
                  <a:pt x="0" y="934378"/>
                </a:moveTo>
                <a:cubicBezTo>
                  <a:pt x="171148" y="881138"/>
                  <a:pt x="347644" y="984388"/>
                  <a:pt x="514782" y="934378"/>
                </a:cubicBezTo>
                <a:cubicBezTo>
                  <a:pt x="681920" y="884368"/>
                  <a:pt x="944594" y="1003327"/>
                  <a:pt x="1095280" y="934378"/>
                </a:cubicBezTo>
                <a:cubicBezTo>
                  <a:pt x="1074130" y="801398"/>
                  <a:pt x="1128125" y="714658"/>
                  <a:pt x="1095280" y="610298"/>
                </a:cubicBezTo>
                <a:cubicBezTo>
                  <a:pt x="1062435" y="505938"/>
                  <a:pt x="1096795" y="398619"/>
                  <a:pt x="1095280" y="272990"/>
                </a:cubicBezTo>
                <a:cubicBezTo>
                  <a:pt x="1010584" y="284984"/>
                  <a:pt x="956298" y="270181"/>
                  <a:pt x="901081" y="272990"/>
                </a:cubicBezTo>
                <a:cubicBezTo>
                  <a:pt x="994171" y="174701"/>
                  <a:pt x="1113621" y="123577"/>
                  <a:pt x="1174070" y="0"/>
                </a:cubicBezTo>
                <a:cubicBezTo>
                  <a:pt x="1319055" y="89324"/>
                  <a:pt x="1293516" y="163513"/>
                  <a:pt x="1447060" y="272990"/>
                </a:cubicBezTo>
                <a:cubicBezTo>
                  <a:pt x="1378607" y="287721"/>
                  <a:pt x="1300940" y="258076"/>
                  <a:pt x="1252861" y="272990"/>
                </a:cubicBezTo>
                <a:cubicBezTo>
                  <a:pt x="1279692" y="444302"/>
                  <a:pt x="1212032" y="525738"/>
                  <a:pt x="1252861" y="657905"/>
                </a:cubicBezTo>
                <a:cubicBezTo>
                  <a:pt x="1293690" y="790073"/>
                  <a:pt x="1238045" y="978618"/>
                  <a:pt x="1252861" y="1091959"/>
                </a:cubicBezTo>
                <a:cubicBezTo>
                  <a:pt x="1132993" y="1092399"/>
                  <a:pt x="911616" y="1074921"/>
                  <a:pt x="810183" y="1091959"/>
                </a:cubicBezTo>
                <a:cubicBezTo>
                  <a:pt x="708750" y="1108997"/>
                  <a:pt x="554242" y="1066108"/>
                  <a:pt x="417620" y="1091959"/>
                </a:cubicBezTo>
                <a:cubicBezTo>
                  <a:pt x="280998" y="1117810"/>
                  <a:pt x="190436" y="1067417"/>
                  <a:pt x="0" y="1091959"/>
                </a:cubicBezTo>
                <a:cubicBezTo>
                  <a:pt x="-9660" y="1033366"/>
                  <a:pt x="16255" y="1009473"/>
                  <a:pt x="0" y="934378"/>
                </a:cubicBezTo>
                <a:close/>
              </a:path>
              <a:path w="1447060" h="1091959" stroke="0" extrusionOk="0">
                <a:moveTo>
                  <a:pt x="0" y="934378"/>
                </a:moveTo>
                <a:cubicBezTo>
                  <a:pt x="114934" y="880777"/>
                  <a:pt x="313310" y="972986"/>
                  <a:pt x="558593" y="934378"/>
                </a:cubicBezTo>
                <a:cubicBezTo>
                  <a:pt x="803876" y="895770"/>
                  <a:pt x="963832" y="976540"/>
                  <a:pt x="1095280" y="934378"/>
                </a:cubicBezTo>
                <a:cubicBezTo>
                  <a:pt x="1074451" y="784503"/>
                  <a:pt x="1128353" y="766038"/>
                  <a:pt x="1095280" y="610298"/>
                </a:cubicBezTo>
                <a:cubicBezTo>
                  <a:pt x="1062207" y="454558"/>
                  <a:pt x="1100218" y="363457"/>
                  <a:pt x="1095280" y="272990"/>
                </a:cubicBezTo>
                <a:cubicBezTo>
                  <a:pt x="1051868" y="280362"/>
                  <a:pt x="991096" y="270409"/>
                  <a:pt x="901081" y="272990"/>
                </a:cubicBezTo>
                <a:cubicBezTo>
                  <a:pt x="1003147" y="146347"/>
                  <a:pt x="1070331" y="110716"/>
                  <a:pt x="1174070" y="0"/>
                </a:cubicBezTo>
                <a:cubicBezTo>
                  <a:pt x="1263230" y="77128"/>
                  <a:pt x="1347648" y="208919"/>
                  <a:pt x="1447060" y="272990"/>
                </a:cubicBezTo>
                <a:cubicBezTo>
                  <a:pt x="1400649" y="288651"/>
                  <a:pt x="1325147" y="256862"/>
                  <a:pt x="1252861" y="272990"/>
                </a:cubicBezTo>
                <a:cubicBezTo>
                  <a:pt x="1258301" y="414357"/>
                  <a:pt x="1241704" y="559881"/>
                  <a:pt x="1252861" y="674285"/>
                </a:cubicBezTo>
                <a:cubicBezTo>
                  <a:pt x="1264018" y="788690"/>
                  <a:pt x="1208724" y="913072"/>
                  <a:pt x="1252861" y="1091959"/>
                </a:cubicBezTo>
                <a:cubicBezTo>
                  <a:pt x="1105702" y="1114237"/>
                  <a:pt x="963724" y="1069360"/>
                  <a:pt x="847769" y="1091959"/>
                </a:cubicBezTo>
                <a:cubicBezTo>
                  <a:pt x="731814" y="1114558"/>
                  <a:pt x="632742" y="1085955"/>
                  <a:pt x="430149" y="1091959"/>
                </a:cubicBezTo>
                <a:cubicBezTo>
                  <a:pt x="227556" y="1097963"/>
                  <a:pt x="91791" y="1086177"/>
                  <a:pt x="0" y="1091959"/>
                </a:cubicBezTo>
                <a:cubicBezTo>
                  <a:pt x="-359" y="1025579"/>
                  <a:pt x="14673" y="1005803"/>
                  <a:pt x="0" y="934378"/>
                </a:cubicBezTo>
                <a:close/>
              </a:path>
            </a:pathLst>
          </a:custGeom>
          <a:solidFill>
            <a:srgbClr val="00A0AF"/>
          </a:solidFill>
          <a:ln>
            <a:solidFill>
              <a:srgbClr val="E3E24F"/>
            </a:solidFill>
            <a:extLst>
              <a:ext uri="{C807C97D-BFC1-408E-A445-0C87EB9F89A2}">
                <ask:lineSketchStyleProps xmlns:ask="http://schemas.microsoft.com/office/drawing/2018/sketchyshapes" sd="2429637763">
                  <a:prstGeom prst="bentUpArrow">
                    <a:avLst>
                      <a:gd name="adj1" fmla="val 14431"/>
                      <a:gd name="adj2" fmla="val 25000"/>
                      <a:gd name="adj3" fmla="val 25000"/>
                    </a:avLst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7217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</TotalTime>
  <Words>607</Words>
  <Application>Microsoft Office PowerPoint</Application>
  <PresentationFormat>Ευρεία οθόνη</PresentationFormat>
  <Paragraphs>95</Paragraphs>
  <Slides>10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Manrope</vt:lpstr>
      <vt:lpstr>Office Theme</vt:lpstr>
      <vt:lpstr>Παρουσίαση του PowerPoint</vt:lpstr>
      <vt:lpstr>(Όνομα Εικονικής Επιχείρησης)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Ioanna Kyprioti</dc:creator>
  <cp:lastModifiedBy>Niki Komi</cp:lastModifiedBy>
  <cp:revision>9</cp:revision>
  <dcterms:created xsi:type="dcterms:W3CDTF">2022-10-10T20:06:15Z</dcterms:created>
  <dcterms:modified xsi:type="dcterms:W3CDTF">2023-03-20T14:27:11Z</dcterms:modified>
</cp:coreProperties>
</file>